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81" r:id="rId3"/>
    <p:sldId id="273" r:id="rId4"/>
    <p:sldId id="257" r:id="rId5"/>
    <p:sldId id="274" r:id="rId6"/>
    <p:sldId id="259" r:id="rId7"/>
    <p:sldId id="270" r:id="rId8"/>
    <p:sldId id="261" r:id="rId9"/>
    <p:sldId id="262" r:id="rId10"/>
    <p:sldId id="263" r:id="rId11"/>
    <p:sldId id="264" r:id="rId12"/>
    <p:sldId id="272" r:id="rId13"/>
    <p:sldId id="271" r:id="rId14"/>
    <p:sldId id="278" r:id="rId15"/>
    <p:sldId id="279" r:id="rId16"/>
    <p:sldId id="276" r:id="rId17"/>
    <p:sldId id="269" r:id="rId18"/>
    <p:sldId id="265" r:id="rId19"/>
    <p:sldId id="266" r:id="rId20"/>
    <p:sldId id="280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6CFFF6E-55CB-4C37-9D10-723E47A921DE}" type="datetimeFigureOut">
              <a:rPr lang="tr-TR" smtClean="0"/>
              <a:pPr/>
              <a:t>14.2.2022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6623B1-1BFB-43BE-AA09-DDFA0A0F5A9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2664296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C00000"/>
                </a:solidFill>
              </a:rPr>
              <a:t>ÇOCUK EĞİTİMİNDE </a:t>
            </a:r>
            <a:r>
              <a:rPr lang="tr-TR" sz="4800" dirty="0" smtClean="0">
                <a:solidFill>
                  <a:srgbClr val="C00000"/>
                </a:solidFill>
              </a:rPr>
              <a:t/>
            </a:r>
            <a:br>
              <a:rPr lang="tr-TR" sz="4800" dirty="0" smtClean="0">
                <a:solidFill>
                  <a:srgbClr val="C00000"/>
                </a:solidFill>
              </a:rPr>
            </a:br>
            <a:r>
              <a:rPr lang="tr-TR" sz="4800" b="1" dirty="0" smtClean="0">
                <a:solidFill>
                  <a:srgbClr val="C00000"/>
                </a:solidFill>
              </a:rPr>
              <a:t>SINIR KOYMANIN ÖNEMİ</a:t>
            </a:r>
            <a:endParaRPr lang="tr-TR" sz="4800" dirty="0"/>
          </a:p>
        </p:txBody>
      </p:sp>
      <p:pic>
        <p:nvPicPr>
          <p:cNvPr id="1026" name="Picture 2" descr="http://ilkgelisim.com/wp-content/uploads/2015/09/HT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Sınır Nasıl Konmalıdır?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lvl="0"/>
            <a:r>
              <a:rPr lang="tr-TR" dirty="0" smtClean="0"/>
              <a:t>Sıcak, şeffaf, ilgili ve tutarlı bir anne babanın varlığı, en önemli şartlardan biridir. Çocukların, kabul gördükleri, sevildikleri ortamda kuralları kabul etmeleri kolaylaşır.</a:t>
            </a:r>
          </a:p>
          <a:p>
            <a:pPr lvl="0"/>
            <a:r>
              <a:rPr lang="tr-TR" dirty="0" smtClean="0"/>
              <a:t>Sınırlar bebeklikten itibaren konmalı ve yaş ilerledikçe yeniden düzenlenmelidir. </a:t>
            </a:r>
          </a:p>
        </p:txBody>
      </p:sp>
      <p:pic>
        <p:nvPicPr>
          <p:cNvPr id="6146" name="Picture 2" descr="http://www.dehabebekler.com/wp-content/uploads/2016/01/cocuk-yetistirmede-sihirli-cumle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040"/>
            <a:ext cx="9144000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8219256" cy="3744416"/>
          </a:xfrm>
        </p:spPr>
        <p:txBody>
          <a:bodyPr>
            <a:normAutofit/>
          </a:bodyPr>
          <a:lstStyle/>
          <a:p>
            <a:r>
              <a:rPr lang="tr-TR" dirty="0" smtClean="0"/>
              <a:t>Çizilen sınırlar tutarlı uygulanmalıdır.</a:t>
            </a:r>
          </a:p>
          <a:p>
            <a:pPr lvl="0"/>
            <a:r>
              <a:rPr lang="tr-TR" dirty="0" smtClean="0"/>
              <a:t>Sınırları belirlerken çocukları da işin içine katmak durumu sahiplenmelerini sağlar.</a:t>
            </a:r>
          </a:p>
          <a:p>
            <a:pPr lvl="0"/>
            <a:r>
              <a:rPr lang="tr-TR" dirty="0" smtClean="0"/>
              <a:t>Çocukların ihtiyaçlarını dikkate almak gerekir. Üzgün olduklarında vb. duygularını, isteklerini ifade etmeleri sağlanmalıdır. Bu onların kendilerini tanımalarını ve sınırlarını keşfetmelerine yardımcı olur.</a:t>
            </a:r>
          </a:p>
          <a:p>
            <a:pPr lvl="0"/>
            <a:r>
              <a:rPr lang="tr-TR" dirty="0" smtClean="0"/>
              <a:t>Sınırı/kuralı koyanın sadece“baba” olduğu mesajı verilmemelidir. </a:t>
            </a:r>
          </a:p>
        </p:txBody>
      </p:sp>
      <p:pic>
        <p:nvPicPr>
          <p:cNvPr id="5122" name="Picture 2" descr="https://haydiannegezmeye.files.wordpress.com/2015/07/yaramazc3a7ocuk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1783"/>
            <a:ext cx="4518088" cy="2426217"/>
          </a:xfrm>
          <a:prstGeom prst="rect">
            <a:avLst/>
          </a:prstGeom>
          <a:noFill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Sınır Nasıl Konmalıdır?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r>
              <a:rPr lang="tr-TR" dirty="0" smtClean="0"/>
              <a:t>Çocuğa neyi yapamayacağı açıklanırken buna karşılık neleri yapabileceği de belirtilmelidir.</a:t>
            </a:r>
          </a:p>
          <a:p>
            <a:r>
              <a:rPr lang="tr-TR" dirty="0" smtClean="0"/>
              <a:t>Çocuklara iyi bir model olmak önemlidir. </a:t>
            </a:r>
          </a:p>
          <a:p>
            <a:pPr lvl="0"/>
            <a:endParaRPr lang="tr-TR" dirty="0" smtClean="0"/>
          </a:p>
          <a:p>
            <a:pPr lvl="0"/>
            <a:r>
              <a:rPr lang="tr-TR" b="1" dirty="0" smtClean="0"/>
              <a:t>Çocuğunuzun Uygun Davranışlar Gösterdiği Zamanlar Yakalayın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9120"/>
            <a:ext cx="914400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Sınır Nasıl Konmalıdır?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r>
              <a:rPr lang="tr-TR" dirty="0" smtClean="0"/>
              <a:t>Sınırların çok katı, tartışılamaz ve değiştirilemez olduğu ailelerde çocuklar deneme ve araştırma ortamı bulamadığından gerekli öğrenmeler engellenir. İsyankarlık ya da her şeye boğun eğme görülür.</a:t>
            </a:r>
          </a:p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437112"/>
            <a:ext cx="46440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i0.wp.com/cocuklaringelisimi.files.wordpress.com/2013/08/20130820-135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4499992" cy="2420888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Sınır Nasıl Konmalıdır?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Çocuklar hayata başladıklarında yardıma muhtaç ve bir yetişkine bağımlıdırlar. Ancak doğru şekilde rehberlik ederek çocuğa karar alma, düşünme, sorumluluk bilinci kazandırılmalıdır. </a:t>
            </a:r>
          </a:p>
          <a:p>
            <a:endParaRPr lang="tr-TR" dirty="0" smtClean="0"/>
          </a:p>
          <a:p>
            <a:r>
              <a:rPr lang="tr-TR" dirty="0" smtClean="0"/>
              <a:t>Çocuk kendi yaşamını kontrol etme ve seçim yapma hakkı ister. 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67544" y="692696"/>
            <a:ext cx="7467600" cy="94096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9- 13 yaş arası sınırlar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Çocukluktan yetişkinliğe adım atan gencin gelişimi bir uzay mekiğinin uzaya fırlatılmasındaki geri sayıma benzer.</a:t>
            </a:r>
          </a:p>
          <a:p>
            <a:r>
              <a:rPr lang="tr-TR" dirty="0" smtClean="0"/>
              <a:t>En önemli soru onun kendi başına ayakta kalmasını nasıl sağlayabilirimdir?</a:t>
            </a:r>
          </a:p>
          <a:p>
            <a:r>
              <a:rPr lang="tr-TR" dirty="0" smtClean="0"/>
              <a:t>Olabildiğince kendi ilişkilerini, programlarını, değerlerini, parasal sınırlarını belirlemeleri gerekir.</a:t>
            </a:r>
          </a:p>
          <a:p>
            <a:r>
              <a:rPr lang="tr-TR" dirty="0" smtClean="0"/>
              <a:t>Sınırları aştıklarında gerçek hayattaki sonuçlarla karşılaşmaları gerekir.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9- 13 yaş arası sınırlar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tr-TR" dirty="0" smtClean="0"/>
              <a:t>Çocuklarınızın ödevler, ev işi, projeler gibi görevlerin temellerini oluşturmalarına yardımcı olun.</a:t>
            </a:r>
          </a:p>
          <a:p>
            <a:r>
              <a:rPr lang="tr-TR" dirty="0" smtClean="0"/>
              <a:t>Planlama ve bir işi bitirene kadar çalışmayı öğrenmeleri gerekir.</a:t>
            </a:r>
          </a:p>
          <a:p>
            <a:r>
              <a:rPr lang="tr-TR" dirty="0" smtClean="0"/>
              <a:t>Hazzın ertelenmesi, hedefe odaklanma, zamanı iyi kullanma gibi sınırları öğrenmelidirler.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2565" y="5157193"/>
            <a:ext cx="3021435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b="1" i="1" u="sng" dirty="0" smtClean="0">
                <a:solidFill>
                  <a:srgbClr val="C00000"/>
                </a:solidFill>
              </a:rPr>
              <a:t>Belirlenen Sınırlar: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Arial" pitchFamily="34" charset="0"/>
                <a:cs typeface="Arial" pitchFamily="34" charset="0"/>
              </a:rPr>
              <a:t>Esnek ama gevşek olmayan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Belirli ama tartışılamaz olmayan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Tutarlı ama gerektiğinde değişebilir</a:t>
            </a:r>
          </a:p>
          <a:p>
            <a:endParaRPr lang="tr-TR" dirty="0" smtClean="0">
              <a:latin typeface="Arial" pitchFamily="34" charset="0"/>
              <a:cs typeface="Arial" pitchFamily="34" charset="0"/>
            </a:endParaRPr>
          </a:p>
          <a:p>
            <a:r>
              <a:rPr lang="tr-TR" dirty="0" smtClean="0">
                <a:latin typeface="Arial" pitchFamily="34" charset="0"/>
                <a:cs typeface="Arial" pitchFamily="34" charset="0"/>
              </a:rPr>
              <a:t>Zorlayacak ama incitmeyecek ve örselemeyecek 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Çocuklar Kurallarınızı Nasıl Öğrenir?</a:t>
            </a:r>
            <a:r>
              <a:rPr lang="tr-TR" b="1" dirty="0" smtClean="0"/>
              <a:t/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Net mesajlar ve etkin davranışlar</a:t>
            </a:r>
          </a:p>
          <a:p>
            <a:r>
              <a:rPr lang="tr-TR" dirty="0" smtClean="0"/>
              <a:t>Çocuklar biz yetişkinlerden farklı olarak somut yollarla öğrenirler.</a:t>
            </a:r>
          </a:p>
          <a:p>
            <a:r>
              <a:rPr lang="tr-TR" dirty="0" smtClean="0"/>
              <a:t>Biz kurallarımızı iki temel yoldan öğretiriz, sözlerimiz ve davranışlarımızla.</a:t>
            </a:r>
          </a:p>
          <a:p>
            <a:endParaRPr lang="tr-TR" dirty="0"/>
          </a:p>
        </p:txBody>
      </p:sp>
      <p:pic>
        <p:nvPicPr>
          <p:cNvPr id="4098" name="Picture 2" descr="http://cdn.pudra.com/3178/300x360/anne_cocuk_gl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437112"/>
            <a:ext cx="4266317" cy="2420888"/>
          </a:xfrm>
          <a:prstGeom prst="rect">
            <a:avLst/>
          </a:prstGeom>
          <a:noFill/>
        </p:spPr>
      </p:pic>
      <p:pic>
        <p:nvPicPr>
          <p:cNvPr id="4100" name="Picture 4" descr="http://4.bp.blogspot.com/-ss2D7FEDTO0/Vmll6nmWqgI/AAAAAAAABJ0/6Bxudul4XCk/s1600/cocuk-oyun-terapis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437112"/>
            <a:ext cx="4296172" cy="2420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2696"/>
            <a:ext cx="8147248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Sınır ve kurallara uyulması için ne yapılmalıdır?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tr-TR" sz="4000" dirty="0" smtClean="0"/>
              <a:t>Kuralları çocuğa açıklayarak belirlemek ve konuşmak</a:t>
            </a:r>
          </a:p>
          <a:p>
            <a:endParaRPr lang="tr-TR" sz="4000" dirty="0" smtClean="0"/>
          </a:p>
          <a:p>
            <a:r>
              <a:rPr lang="tr-TR" sz="4000" dirty="0" smtClean="0"/>
              <a:t>Kuralı hatırlatmak </a:t>
            </a:r>
          </a:p>
          <a:p>
            <a:endParaRPr lang="tr-TR" sz="4000" dirty="0" smtClean="0"/>
          </a:p>
          <a:p>
            <a:r>
              <a:rPr lang="tr-TR" sz="4000" dirty="0" smtClean="0"/>
              <a:t>Yaptırım uygulanacağı uyarısında bulunmak</a:t>
            </a:r>
          </a:p>
          <a:p>
            <a:endParaRPr lang="tr-TR" sz="4000" dirty="0" smtClean="0"/>
          </a:p>
          <a:p>
            <a:r>
              <a:rPr lang="tr-TR" sz="4000" dirty="0" smtClean="0"/>
              <a:t>Yaptırım uygulamak </a:t>
            </a:r>
          </a:p>
          <a:p>
            <a:pPr>
              <a:buFont typeface="Wingdings" pitchFamily="2" charset="2"/>
              <a:buChar char="Ø"/>
            </a:pPr>
            <a:r>
              <a:rPr lang="tr-TR" i="1" dirty="0" smtClean="0"/>
              <a:t>Sonuçların yaşa uygun olması gerekir.</a:t>
            </a:r>
          </a:p>
          <a:p>
            <a:pPr>
              <a:buFont typeface="Wingdings" pitchFamily="2" charset="2"/>
              <a:buChar char="Ø"/>
            </a:pPr>
            <a:r>
              <a:rPr lang="tr-TR" i="1" dirty="0" smtClean="0"/>
              <a:t>Sınır ihlalinin ciddiyeti ile yaptırım aynı doğrultuda olmalıdır.</a:t>
            </a:r>
          </a:p>
          <a:p>
            <a:pPr>
              <a:buNone/>
            </a:pP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b="1" dirty="0" smtClean="0"/>
              <a:t>        </a:t>
            </a:r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77348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tr-TR" sz="2000" b="1" dirty="0" smtClean="0">
                <a:solidFill>
                  <a:srgbClr val="C00000"/>
                </a:solidFill>
              </a:rPr>
              <a:t/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2000" b="1" dirty="0" smtClean="0">
                <a:solidFill>
                  <a:srgbClr val="C00000"/>
                </a:solidFill>
              </a:rPr>
              <a:t/>
            </a:r>
            <a:br>
              <a:rPr lang="tr-TR" sz="2000" b="1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ÇOCUK EĞİTİMİNDE </a:t>
            </a:r>
            <a:r>
              <a:rPr lang="tr-TR" sz="3200" dirty="0" smtClean="0">
                <a:solidFill>
                  <a:srgbClr val="C00000"/>
                </a:solidFill>
              </a:rPr>
              <a:t/>
            </a:r>
            <a:br>
              <a:rPr lang="tr-TR" sz="3200" dirty="0" smtClean="0">
                <a:solidFill>
                  <a:srgbClr val="C00000"/>
                </a:solidFill>
              </a:rPr>
            </a:br>
            <a:r>
              <a:rPr lang="tr-TR" sz="3200" b="1" dirty="0" smtClean="0">
                <a:solidFill>
                  <a:srgbClr val="C00000"/>
                </a:solidFill>
              </a:rPr>
              <a:t>SINIR KOYMANIN ÖNEMİ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95536" y="2132856"/>
            <a:ext cx="7467600" cy="4873752"/>
          </a:xfrm>
        </p:spPr>
        <p:txBody>
          <a:bodyPr/>
          <a:lstStyle/>
          <a:p>
            <a:r>
              <a:rPr lang="tr-TR" sz="2800" b="1" dirty="0" smtClean="0"/>
              <a:t>Nelerden Bahsedeceğiz?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Çocuklar sınırları nasıl belirler?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Cezalandırma/ Disiplin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Sınır koymanın yararları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Anne babalar sınır koymakta neden zorlanır?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Sınır nasıl koyulur?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9-13 yaş arası sınırlar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Sınırları nasıl </a:t>
            </a:r>
            <a:r>
              <a:rPr lang="tr-TR" dirty="0" err="1" smtClean="0"/>
              <a:t>öğretecğiz</a:t>
            </a:r>
            <a:r>
              <a:rPr lang="tr-TR" dirty="0" smtClean="0"/>
              <a:t>?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Sınır ve kurallara uyulması için neler yapılmalıdır?</a:t>
            </a:r>
          </a:p>
          <a:p>
            <a:pPr>
              <a:buFont typeface="Wingdings" pitchFamily="2" charset="2"/>
              <a:buChar char="Ø"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tr-TR" dirty="0" smtClean="0"/>
          </a:p>
          <a:p>
            <a:pPr>
              <a:buFont typeface="Wingdings" pitchFamily="2" charset="2"/>
              <a:buChar char="Ø"/>
            </a:pPr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Sınırlar ve kuralları yerleştirmek ancak ve ancak </a:t>
            </a:r>
            <a:r>
              <a:rPr lang="tr-TR" dirty="0" smtClean="0">
                <a:solidFill>
                  <a:srgbClr val="FF0000"/>
                </a:solidFill>
              </a:rPr>
              <a:t>tutarlı ve kararlı </a:t>
            </a:r>
            <a:r>
              <a:rPr lang="tr-TR" dirty="0" smtClean="0"/>
              <a:t>olunursa gerçekleşecektir. Çocuğunuza sınır koymak hem sizin hem de çocuklarınızın hayatlarını kolaylaştıracağı gibi, onları hayata karşı daha dayanıklı ve donanımlı kılacaktır. </a:t>
            </a:r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b="1" dirty="0" smtClean="0">
                <a:solidFill>
                  <a:srgbClr val="C00000"/>
                </a:solidFill>
              </a:rPr>
              <a:t>ÇOCUK EĞİTİMİNDE </a:t>
            </a:r>
            <a:r>
              <a:rPr lang="tr-TR" sz="2800" dirty="0" smtClean="0">
                <a:solidFill>
                  <a:srgbClr val="C00000"/>
                </a:solidFill>
              </a:rPr>
              <a:t/>
            </a:r>
            <a:br>
              <a:rPr lang="tr-TR" sz="2800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</a:rPr>
              <a:t>SINIR KOYMANIN ÖNEMİ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Çocuklarda sınır gelişimi sorumlulukları öğrenmek anlamına gelir. </a:t>
            </a:r>
          </a:p>
          <a:p>
            <a:endParaRPr lang="tr-TR" dirty="0" smtClean="0"/>
          </a:p>
          <a:p>
            <a:r>
              <a:rPr lang="tr-TR" dirty="0" smtClean="0"/>
              <a:t>Çocuklukta geliştirilen sınırlar hem </a:t>
            </a:r>
            <a:r>
              <a:rPr lang="tr-TR" dirty="0" smtClean="0">
                <a:solidFill>
                  <a:srgbClr val="FF0000"/>
                </a:solidFill>
              </a:rPr>
              <a:t>önleyici</a:t>
            </a:r>
          </a:p>
          <a:p>
            <a:pPr>
              <a:buNone/>
            </a:pPr>
            <a:r>
              <a:rPr lang="tr-TR" dirty="0" smtClean="0"/>
              <a:t>    hem de </a:t>
            </a:r>
            <a:r>
              <a:rPr lang="tr-TR" dirty="0" smtClean="0">
                <a:solidFill>
                  <a:srgbClr val="FF0000"/>
                </a:solidFill>
              </a:rPr>
              <a:t>düzeltici</a:t>
            </a:r>
            <a:r>
              <a:rPr lang="tr-TR" dirty="0" smtClean="0"/>
              <a:t> sonuçları kapsar.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136904" cy="652934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ÇOCUKLAR SINIRLARINI NASIL BELİRLER?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Çocuklar, çevreleriyle olan ilişkilerinde nerede durmaları gerektiğini</a:t>
            </a:r>
            <a:r>
              <a:rPr lang="tr-TR" sz="2800" b="1" i="1" dirty="0" smtClean="0"/>
              <a:t> </a:t>
            </a:r>
            <a:r>
              <a:rPr lang="tr-TR" sz="2800" b="1" i="1" dirty="0" err="1" smtClean="0"/>
              <a:t>deneyimleyerek</a:t>
            </a:r>
            <a:r>
              <a:rPr lang="tr-TR" sz="2800" b="1" i="1" dirty="0" smtClean="0"/>
              <a:t> </a:t>
            </a:r>
            <a:r>
              <a:rPr lang="tr-TR" sz="2800" dirty="0" smtClean="0"/>
              <a:t>öğrenirler. Zaman içinde yaşadıklarından </a:t>
            </a:r>
            <a:r>
              <a:rPr lang="tr-TR" sz="2800" b="1" i="1" dirty="0" smtClean="0"/>
              <a:t>çıkarımlarda</a:t>
            </a:r>
            <a:r>
              <a:rPr lang="tr-TR" sz="2800" b="1" dirty="0" smtClean="0"/>
              <a:t> </a:t>
            </a:r>
            <a:r>
              <a:rPr lang="tr-TR" sz="2800" dirty="0" smtClean="0"/>
              <a:t>bulunarak, yetişkinlerin güç ve kontrollerinin derecesini belirlerler. Bunu şu şekilde belirler:</a:t>
            </a:r>
          </a:p>
          <a:p>
            <a:endParaRPr lang="tr-TR" sz="2800" dirty="0" smtClean="0"/>
          </a:p>
          <a:p>
            <a:r>
              <a:rPr lang="tr-TR" sz="2800" dirty="0" smtClean="0"/>
              <a:t> “Yapmak istediklerini yap ve izle” </a:t>
            </a:r>
            <a:endParaRPr lang="tr-TR" sz="2800" dirty="0"/>
          </a:p>
        </p:txBody>
      </p:sp>
      <p:pic>
        <p:nvPicPr>
          <p:cNvPr id="12290" name="Picture 2" descr="http://miniklerveanneleri.files.wordpress.com/2012/04/imagescaayt8w2.jpg?w=350&amp;h=200&amp;crop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941168"/>
            <a:ext cx="2173610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2"/>
          </p:nvPr>
        </p:nvSpPr>
        <p:spPr>
          <a:xfrm>
            <a:off x="179512" y="908720"/>
            <a:ext cx="4040188" cy="3951288"/>
          </a:xfrm>
        </p:spPr>
        <p:txBody>
          <a:bodyPr/>
          <a:lstStyle/>
          <a:p>
            <a:r>
              <a:rPr lang="tr-TR" dirty="0" smtClean="0"/>
              <a:t>Cezalandırma bir hatanın bedelini ödetmektir.</a:t>
            </a:r>
          </a:p>
          <a:p>
            <a:r>
              <a:rPr lang="tr-TR" dirty="0" smtClean="0"/>
              <a:t>İnsanların hata yaparak öğrenme fırsatına olanak tanımaz.</a:t>
            </a:r>
          </a:p>
          <a:p>
            <a:r>
              <a:rPr lang="tr-TR" dirty="0" smtClean="0"/>
              <a:t>Geriye dönüktür.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4008" y="980728"/>
            <a:ext cx="4041775" cy="3951288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Disiplin özgürlük tanır. Hata yapma esnekliği sağlar ama davranışların sonuçlarına katlanılır. Deneyimli anne babalar çocuklarının ‘güvenli bir şekilde üzülmesine’ izin verir.</a:t>
            </a:r>
          </a:p>
          <a:p>
            <a:r>
              <a:rPr lang="tr-TR" dirty="0" smtClean="0"/>
              <a:t>Çocukta farklı düşünceyi savunma pratiği sağlar ve </a:t>
            </a:r>
          </a:p>
          <a:p>
            <a:r>
              <a:rPr lang="tr-TR" dirty="0" smtClean="0"/>
              <a:t>İleriye dönüktür.</a:t>
            </a:r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quarter" idx="1"/>
          </p:nvPr>
        </p:nvSpPr>
        <p:spPr>
          <a:xfrm>
            <a:off x="539552" y="332656"/>
            <a:ext cx="4040188" cy="639762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Cezalandırma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5004048" y="260648"/>
            <a:ext cx="4041775" cy="639762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Disiplin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01749"/>
            <a:ext cx="4139952" cy="22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883915"/>
            <a:ext cx="4499992" cy="197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SINIR KOYMANIN FAYDALARI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07504" y="1196753"/>
            <a:ext cx="8733656" cy="3024335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  <a:cs typeface="Arial" pitchFamily="34" charset="0"/>
              </a:rPr>
              <a:t>Çocuklar aile içinde hayır demeyi,gerçeği söylemeyi ve fiziksel mesafeyi korumayı öğrenerek kendini korurlar.</a:t>
            </a:r>
          </a:p>
          <a:p>
            <a:r>
              <a:rPr lang="tr-TR" dirty="0" smtClean="0">
                <a:latin typeface="Calibri" pitchFamily="34" charset="0"/>
                <a:cs typeface="Arial" pitchFamily="34" charset="0"/>
              </a:rPr>
              <a:t>Sınırlar güven verir.</a:t>
            </a:r>
          </a:p>
          <a:p>
            <a:r>
              <a:rPr lang="tr-TR" dirty="0" smtClean="0">
                <a:latin typeface="Calibri" pitchFamily="34" charset="0"/>
                <a:cs typeface="Arial" pitchFamily="34" charset="0"/>
              </a:rPr>
              <a:t>Çocuklar korundukları ve değer verildikleri duygusunu taşırlar.</a:t>
            </a:r>
          </a:p>
          <a:p>
            <a:r>
              <a:rPr lang="tr-TR" dirty="0" smtClean="0">
                <a:latin typeface="Calibri" pitchFamily="34" charset="0"/>
                <a:cs typeface="Arial" pitchFamily="34" charset="0"/>
              </a:rPr>
              <a:t>Aile içi kurallara uymalarını, iş birliği yapmalarını sağlar.</a:t>
            </a:r>
          </a:p>
          <a:p>
            <a:endParaRPr lang="tr-TR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46" name="Picture 6" descr="http://img.hurriyetaile.com/c/1/70/620x372/r/images/haber/16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9"/>
            <a:ext cx="9144000" cy="2636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SINIR KOYMANIN FAYDALARI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latin typeface="Calibri" pitchFamily="34" charset="0"/>
              </a:rPr>
              <a:t>Kendi sınırlarının nerede bitmesi gerektiğini bilen çocuklar arkadaş ilişkilerinde de tutarlı olurlar. Başkalarının özgürlüğünü göz ardı etmezler. Daha sevecen olurlar.</a:t>
            </a:r>
          </a:p>
          <a:p>
            <a:endParaRPr lang="tr-TR" dirty="0" smtClean="0">
              <a:latin typeface="Calibri" pitchFamily="34" charset="0"/>
            </a:endParaRPr>
          </a:p>
          <a:p>
            <a:r>
              <a:rPr lang="tr-TR" dirty="0" smtClean="0">
                <a:latin typeface="Calibri" pitchFamily="34" charset="0"/>
              </a:rPr>
              <a:t>Sorumluluk bilinci gelişir. Sorumluluklarını alan bireyler istedikleri şeyleri hedefe dönüştürerek zaman ve emek harcamayı öğrenir. Bu istedikleri şeyleri önemli kılar.</a:t>
            </a:r>
          </a:p>
          <a:p>
            <a:endParaRPr lang="tr-TR" dirty="0"/>
          </a:p>
        </p:txBody>
      </p:sp>
      <p:sp>
        <p:nvSpPr>
          <p:cNvPr id="27650" name="AutoShape 2" descr="http://img.hurriyetaile.com/c/1/70/620x372/r/images/haber/166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2" name="AutoShape 4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4" name="AutoShape 6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6" name="AutoShape 8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58" name="AutoShape 10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60" name="AutoShape 12" descr="data:image/jpeg;base64,/9j/4AAQSkZJRgABAQAAAQABAAD/2wCEAAkGBxITEhUTExMWFRUXFxgWGRgXFx0XGhgaFxoXGhcdGBgaICggGBolHRcXITEhJSkrLi4vFyAzODMtNygtLisBCgoKDg0OGhAQGy8fICUtLS0tLS0tLS0tLS0tLS0tLS0tLS0tLS0tLS0tLS0tLS0tLS0tLS0tLS0tLS0tLS0rLf/AABEIALcBEwMBIgACEQEDEQH/xAAbAAAABwEAAAAAAAAAAAAAAAAAAQMEBQYHAv/EAEkQAAECAwQFBwcICQQDAQAAAAECEQADIQQFEjFBUWFxgQYTIjKRobEHFkJUorLBFCNSgpLR4fAVNUNTYnJ0wuIzc9LxFzRjk//EABkBAAMBAQEAAAAAAAAAAAAAAAABAgMEBf/EACQRAAICAgIBBAMBAAAAAAAAAAABAhESIQMxUQQTFEEyYYEi/9oADAMBAAIRAxEAPwDW56pcmzGaZaVBErGQEhyyXo8VXz/s3qivYiyX/wDq+b/Tn3Ixl44/Uc0oNUVFWaH5/wBm9UV7EDz/ALN6or2IzwKEEVRz/K5CsUaJ5/2b1RXsQPP+zeqK9iM8eAmD5XIGKND8/wCzeqK9iB5/2b1RXsRQQIPDC+VyBii+f+QLN6or2IPz/s3qivYihNBFMP5XIGKL75/2b1RXsQZ5fWb1RXsRn7bIIwfK5PIYo0Dz/s3qivYgef8AZvVFexGfgRwc4PlcgYo0P/yBZvVFexB+f9m9UV2IjPGgxB8rkDBGhef9m9UV7EDz/s3qivYjPCYImD5XIGCNE8/rN6orsRA8/wCzeqK7ERnhMFB8rkDFGh/+QLN6or2IA8oFm9UV7EZ8Ea4CRB8rkDFGhef1m9UV7EDz/s3qivYjPgNcCH8nkDFGgef9m9UV7EEfKDZvVFexFAKdGmDKDog+TyCxRoA5fWb1RXsQfn7ZvVVdiIoASNYgBMP5PIKkX7z+szgGykOWrghfz1s3q47URl9pmdNA0O5rFgUtDAKUkbiK7o3458kuxPRb/Pey/uB2ojk8ubN6t3oinTZslIJJSwDkkvDaVb5Ux+aHOF2YdHeS4oNsaOTXbEXwct7N6t7kSvJ6+5FqWtCZGEpAUXCTmW0Rm02alArhS5YA6dg1mLX5NJ2KdOzcITob0jFQlf2BaLbZUYz0E6PRGoQIWtvXPDwEFGoCF/8A6vm/059yMZaNmv79Xzf6c+5GOtHn+s7RpATwwSRCsFHEUEwjoDZBAQXONr7viYAOzHUcpW+Xw+EGDAAZMEePZBUgZ/gYAA42dkHojl2gE/nOADpoIpggafhBka4AOCI5aO8QglVpohgc4YLBCrxy+2ADnCYAjpoMp3niIAs5eOwIIbB3wSqUbsNeyHQgwnfHdmwqJSHfC/ex8RHMpKS7nCACXId20AaTDa41gzDl0Q5ANcx35Rvxcd7ZLZKix0yPa3bCnyX+Fx/N+MODbUZE4Sztm+f3Qgu1KPVwmtA5TTaSnPZHQ+KHgjYBZWyljtg5llIB6CdeZ8YT+UznohLaTjELGYouKdv3GBccBuxtNsGIYlBINC4zrmMxuhlfdpJwBNDipTKhh/NRNIZOEPpYn4xE2u6bQVBSVIoX0j4GNOlQkdoE1v8AWJ24QHgDnHfFLUdstyOL5x2m7ZzDq7XJ+6ALLPGhH2j90KkVYUvnQXCJQ05EV16axevJcuYZ0/GAPm0Mxf0jrAijgWgZofd/1F38lhXz0/Gkp+bQ2X0jqMXDsRdbb1zw8BBQdt654eAgo2EIX9+r5v8ATn3IxtZEbJyg/V83+nPuRjUef6ztGkAwfznHUEIHD89scRQS45CT+EGR+Xggj8iADtJjoGOH1+P4wYI1wAGQY5WsAOogDW7duyDOWcRF9oK8KBRIOJR1tkK8Twioq2NK2LWu88IdCMYZ8QLCGsvlGn0pahuIPjEReFsADDuy090RqVYtm6kbx4lWypJfRebHeKJnUUDsyUOBrDsr/L/iIzglQIKSQRUEZxoVzqXNkomMAVCtWqCQS2gFn4xPJxY7RLVChO/tH3x1+aiFRZF7O0RK3DybmT1KLMhGdczqDdsYvQlt0Q2AkEjRnx8ITs844sJALkDXoiw8obKLOZaUNjU5S4pQhxhfaOyKbb5i1qJbm1UIKaM20RXFLLdaN58Kiuyy8ywqBThrypsjhLAGgzGzOI+7r6GBprYgWxZhTuxY6c+2FLXektXVmBO8JI7lgx3KMKs5Gmh4EBw+HsHjCnNtp7G8IbyJyGqpLaS6vBm74cy0pzCvzxilGIqYiConScuOuEZkxIOJgDuaHipD+nvyPZHP6NQdJ06dcOKS6ArykJmLUVAK6IZw+kv4QPkSNCQNwbvETauT0tyQVhwzhZy0ZwjMuM+jNVsxKcdyYGvsaZFJkFnTMmJ2CYpux4EuQvMTZgO8HxBh3+gp7vjlnbiU/uwZsM8EDATQuRhAcOwBKqk7gNsQrfaKlS6diCRaHHzxO9CPgkGBMtFpyxpIGsKHurEPUWScwJQAdIxORsLAjsMcLkLf/T4gxdE2NBeVqSM0HioeJMAX1avoJP1h8UQssLHoHu++CxjMoUNwfweCgsS/T9qGcl/s/hF78kd4KnTrRillDS5emhdSnbpHUNWcUo2lOkEfVI+EXbySzEmdPwkdRGX8yoqK2IvVt654eAgoO2dc8PAQUbiEL/8A1fN/pz7kY08bLyg/V83+nPuRjIjz/WfkjSACdsHTb4QTwRO+OMo6H5/LwHjgLS6QThfIl/gaQ6+Sj6QrlT8YpQk+kJsRTnpgEiHPyPWo/ZP3wfyAHJSjuSTD9qXgMkNHDxB8rlzEJlgpKUrSVJJDYmNSDp0dsXe6eTip68CSRQkkpIYbH01pEd5T7gUbcCOpOQOacskLQGVLGgHCAQNOExpDjaey4NWZlPscxKErUhQSqoUQQDtByMLXVYitTt0dMXm32IrSgUUAlILacKAlhtDZRH2GzoQCAmj6YPkWmqOx8Ci007CsQkiYkFKSaDJ21Pq4xZZUqnRSw0NRhwiGl2RIWgpJUXfCHUH3DM5xKC8ilRSZRoSkMNRZmCnfZF+ncbbZh6m6SHqZb5vxMXLkra5dnsqlrLArO0k7NcU6Smcqosk7PTLWkU1vSF74QudY0SmMpcuaosoYeiyT6Yf0qEaov1DTjow4o29ivK22SLQzu4cpIoRFStVmThJBOWuHFuuyaEoEqYFLYP8AFmjuRIUENMAfLPxcRxJYo7nTK3dS/nmozE10HR8YsCik5gQ3uq7pJKiti7VUwAYmiR3vuiQNzSiDhJOlgo12Akt2mO3j3Gzj5tToQ+TSlCstJ4CCTdso9Xo7HLdxgv0UpwBzydZdDB9bk5bIXNyzNE4vrZJ8GjRIyOBYAM1zE/XJHeWhVVgmM4nrAbUg/wBrwYsdoH7VJG2WfgqEpi7SjKWlf8qsPctm7YdCOF2e0J6sxPFGvcRBCdahpT2L/wCZhdFrnEdKzqTX6QPZhfvaFxaWzlTBwB90mEuwGAvC1CmFKtuNu4oMGb1tQFJQPFJ8MMLzrzkiiyUnQFIUkltQIhiL0lE0xJGTkU/CBtL7Glf0Kqv2eB0rOonYk/2zD4Q2XytQR0paw2orQabcPdElLnpNAsE6nBhQyQf+nEVsNERK5X2dhiC9xmBbb8TQ9l8qLGRkR9UeAJjtF3pAAwIOegVeGdpuGzlJAlBKmowEFsNEim+LGa4mo+R+AMXTyZT5K504ylBXzaXb+Yt8Yx+w3DLdQmIKSDQlwO0ZRqHkcupEmdaCl+lLl6XFFKy7YqDbYmkujQbZ1zw8BBQds654eAgo3JEL/wD1fN/pz7kYvh2xtN+B7BNH/wAD7sZEbGdae+OD1abki4uhmp4LA+viYfGxU64/PGE/kn/1T2feY5VCx5EZbkOHrTv0RO3ZSWnCCeiO3S3bDKdYOiekVd3hQwtKmKTJbCXwlIowete1o7OBUTJ2S6Zbh9MJzpaS7lvrffFeRe9pI6qWS4OgqIocwosIfXNeUybPlyTLHTWlLjCczU9UUArwjVzQsWarcFkTKkIMtmUkKK1VKiQ+Wrjoip8tFqmvLmShNluCDLUygRUEBRDEGoKVE7Is/KIBYElKglshiKWAH8OhooFpUZZIROK1B3QpiD/LQHxjnTTlZqlRU72nTZKuckKUo+khacKiP4gwB01YFtgAhS3WpC56JaVkowgzJrBjQklA0A0ABrph5fE9M+WMJCSpwCqgSQ74j6LMX3QjbOTkpCUgLWmjFRfApVMyp8JzpTOJlFS2dHHyKKoRua1plzAUhRxKZ1FyBnTb8Itlk5Qy5KytKEc4PSKRiqWNc3pFTk2XmCoq6TJxA0NAasQWqzRAXvbCJq2OljwrEwTsfI1I0mRy1mLmKxKCnbr9IIGdEuAVPTVnDTlDeAmgETcRBZiAgsrXhoa8axRJSyiUVFTrmMQBoKVeMSNqtgIdTBwCXGTlL/ERHJxuy+JxSH0lUxKicISXfIp7BUf9wrbbzASxLqJb7+6K78pn0RjUaOx0DR0jmYEpDrSlQUVGmBi+elTMBrOyGuK2TPlVaLV8jxAKTMUAWYpUw7Mo4nXYpTPMPYk/2wvd9obEFSxQgBnApQudMOrQgkJXLSClTuCpik7HzG2O3BJaOJyd7Iz5DOHVmDikj3SIUlJtKR1gr66x4kw8QVekhXDCrwMdCaBmFjehX3NCxFY1RarSM0ONQmJJ70CAq85ozlLI2pQfCYPCHXyuVkZg3P8AfCoUhQoX0UaHTCyO/T5Gcpt6FjvGKOkcoZRzQBvWU+8kRJ/JgaEdsN5KJbVYmtM8qHwhbDQ0N8WRbJUkEv8Awqbi8dJ+RmuBjk+FXwgWizS1/sgQ3pI0FtcNVXRJ/dpD6kt4QAOlWKyK0gbyoeMHJuiy1YoP13+MNhcaNBmDdMUPjCcy4zomTBTYr3gYP4P+kmbiRmnEN0xX/KOTcyhlMmfaf3gYhU3LODlM3tlpHugRymwWxJcLTlWqk/3QWKv2Sq7pnB8EzOvSSCK7mi4eSixzZc60c4UkGWhgkMzKU/wjPpk62pI6QOdAv/kgtF88kNsnTJ1oE0EYZaMJOGrqU9UgahoioPYOy+23rnh4CCg7b1zw8BBR0EiV9B7BM/2D7sZWqWXqXHbGrXv/AOjMf9x/bGZunQB2xnNAMFyw1Aza4KXKbM90PebTqHd90FzSfoxnigsaKn4QzgDh8YartWKmIKOTJqdHfEsJSdIfeBCUyyS1ZoSTrIH3Q3YEBKmCX83N6KlYiKjJ/wARFr8nV3iba0zBUSQVk7VApSN9VH6sM/k0sAkhO0sPGLhyFWJSZqcCUpKgorol1MBhZg5YPGUtK2WnZMXrdKZqnJKTWqSx0tWK7M5JzVOZi5WAV6YxlIGnJn7IuCbQlYBSoKzyL1GY3xEcqphNjm4A5OEEZFiQ+WUccJJSNt0Zvabvlm1YpcozJaXVUkpMwYACQHIop2Y62GmVUqUXJlBK0pMogNQDIUopNXG/Q8NJNqTIlS0BLLCFBVadNWIsNbjPVDO122q1lhibuCvvjqyRGLI7lHMlhLI+jh4qYnuEMDcEpcrnlFQcFRY6s/CGNvWZiidGjcwHw74n5k0osaZZQoEhNSKdJWIsYUN7Kk60QE4IUgKCSGUx1DIV1Vq/3x1ZrKqdgKj6YBGtsOoaxC/ygoJKauCC4GGuitC7QxtN5fODAEoU4oB1aAP4xVfYJsnJl2/PHEsCiQGLPlEmq7AmeFKmABmDnN4h7FeEnnCpc4+ikNQkN0iWFHhO+bYSSuUcQpWhCUgDOHkkhUx1OtEySHzeaoGo19uUSUq2hSnFE4R0Bn0SDTUBkTpJOqKlPtYUgJK3chwk5AdYnRkCIsci8JCUpXKU3RAJIKSCKMkt0k7oqMyZRJYW+UXqQ1NJy3PCibVKPp9rjxAiCVYpE0leBLnMtp09ufGALkl5pKx/LMUPAxVmdIsaJiTkt9xB+McKsKT6AP1Qe+K+q6zomzBxCvfBjj5DNB6M196E/wBrQWOieN2ozwAbnT4Qn+igD0cadyz4Et3RDSja0/tArjMT4qUO6Fv0lbUv0QofzJJ70AntgtBRIzbumEBpswMRoSctZaohUSJo9IHej7jEGnlPOSplS/YcvtwrEPk8pxR0KB2hae8JUISaCmPgucGYIOvrDsoYCrRP/dg7lD4gQjL5TyDQ+8nwVhhym+rOoZ6W6r+6TBoVMaqtUxiVpUkbE4vAuYIWkH0ljfLUPhD8WmQa4gN4KfEQ4kmWrqrQdygYaAh5k6Sw+cDtp6Pi0XHyYYednFKgXloyIPpHVERNsb6H8Puif8nlgRLnzilIBVLSCxzwqLeJiorYrLVbeueHgIKDtnXPDwEFGwHF7/8AozP9n+2MzWwzMabegexLH/x/tjPTJDtUHcfFmiJANigae6Akb4ccyQcxsp21gynd4RIhti1Ugue1t2NDnD+RAMsHR2wgIgTLNNLskqyfpJJGWYZxF35DypUuRM6LjnKOSqpSMsTtkKRV5V2yk5S0PrwB830CJa7Zy0lKEMQVA4cnJpnmPwjHkTxb+zSLVi16Xjbpyj8nlpQhJ66yEpLb8+EFYrytMwYVSkzD1VKlEmWdeJSgAntMOZt0YlIRPWSCokIQSlGEVAVkSo1JGTDZV9eVsEmWlEtIBPRQEjopwhyVaEpFHMeTKaZ3LwimX5yaUglSVS0akKJJH2UlhFLvDnMQCtFaFwW1RYr35QY1kJU6RTF9NXpK2Jeg2ARWL6tThhmzg6izx18SpbMpu2cWkABKQpIUssly2dH3bYnr8ubm7NM5tayQQo4yFUBAUzijJc8IoYnLUMR0ZUGiunMbMo026L4RabMqYpOQUhaVJDYmDjUQrENWcdkYo55WiBuu3SUI5xU0JV1UpLlyzEkCpGYaFbVc9mnIKj80UjEqYhJZhUjDR9Oh6Q8uq57O7pQhLueqFkVDjFMxUrkEjec4jeU0o2dKzLJKFp5tQIDpcEBgkJSEl2y0RS0tCVXQlZeTKZgxyklaM0qYS3yzQs4uMJS7kmoMxSXQ1ACyknQRnWLFyWvEKkobUx3ipHZWAi8SVLSBkqp56WApw7gMCR3xzZu+jqXH+yhybCFzpYSAXJxdYoYM9E1O4Re7PyelEhKFCYrakJw/VWCoN4HKOLXfpkfOJCCQ2IUIUnSCoCpAqN2qE595Tpi1I6xWwThYKS4cEbtp2xvCcZKzGcZJgkWZan5kS2T0SOoQoEggkJOrIs0KiXaE5yX14Fpz+thiXu26xKSadJRxKObnLPhDr5MdvaY0SMGyszp0xOcma2vBi90mEheSXAIUlRLAKQpJJ2OKxaFWbWS2os3g8M13HIWAFykTGditILOdFGEFMaaIldqQDhUWUzszFt0NJ96BCh1WP0lBJO5z8IsFpukKADM2RB+BiNtXJaStTzGJZg+fBjGElyZV9FpxogVWwTZ5UirBm100KyMWFCKa4b+Z1n0Yw2TTFFu94KbYTLLCdaG/2jMHaEmNFGibvoUtNnBBoKaxDZF02ed1kJprSISnz5odpimFenZ1pG5yz8BDO77VNHQBTWoKgUgdtAG2xLkkylBslxydlEEJBH8q1J8CIY2i4M085NBbJSiscMbvD2Wucg+jMCmYooH3lRptgk8oZeDEpQCcmWcJfjWGpJhTQzs9yzkkYLQofVSPAAxf/JKueZ1o51eMBCMPWp0lA5qI1ZRVUXpJKQSSka1JIHAkMRFt8k1oQqbPCVhTJDttWoiNI/kS2Xi2dc8PAQUHbOueHgIKNyTq1y8VlKXw4pYD6nAD1pFTXciQTgm2iaf4ZSSn7ZSE+1Flvq1c1YJk3Pm5BXr6qXy4Rm9n8rqcik8ZX/Ffwjk527VGkI2WXzatBBPRBegUXYbQmhO4htsd+bM0DQo6aN2ZxG2fyr2VVCpI3pmp78BEP5XlIsZ9OX/+qQexYEY+5L9lPjfgCrgnD9n7UNpt2zU/slZgUD57nptMS1n5cWRZYKBOxctXguH8rlHZ1Fgsg7RTtFNEHuy8i9v9FTtw5lBWsFnAAapKiEpCXZySd2mKpfHKtCOq9SwYhyAQSsEZggMnW75ERYvKfeQnoTZkTSEBKp03CWKkpohDFicSm2AO+h8dtFqK1qUvNRJrRmoKDYAOEVk5R2XCCi7Ny5L3mLWqTPSrEkrtBI0oVhQEpWNBAKxtDHTHfKqzKmSynnDLSQcWBsaw56IJokONT7oyHkdyqmWCcShIXLUxVLJZyAQClXorYkZMabI0m1X2m02RCpAYzpikKxh8CUgqmKLZgA9pjh5uJwknHo3hK3szVWbDIE9g3RG3xaWI1kU8Im7bIEqWgv05vSAZiJQokkaMRxEbEjWIhb1s7qSQCei1Hp2R08dXslpjWwSiTp4qbuAixWFOAsXAWyW0EuGdvy7RC2O0hLAAO/5yiQtNuU6a1CgaZBiI0ctmbiyz2CYuWMSznTCkPhAYsTrrXhDa8pgnKKF0RMSwOlJH5B4GHKA6RxO4E0HYBDO1IcNpoRvGW7SOMarRiVexXgqSidIUShQVjQpLuJiOi1NChphXk/z8/ERLQurEqTp2F6bYr89ZMxRLl1K35nvjVrhlS0oQJQZGFJG0rDh9rFzvhygjV8jS0I2Dk8CPnGKtRQlSKaMChluIO2FLMuz2IzFrGBKmxZzChT6DVWFQNH1NoidRioGTtZWXbFc5Y2XnJMw0BQCcRcMB0iCRmggdrGLSSVIwcm3sTtnlDsqD0ETV8Agd5fuhvZ/KVKesicA+hYX3K8IosuzA08NHbCiJIBzD6HHwgyKxRrV1cp7PaB0ZhB1TEGX2E9E8CYezb0kpVhUpD6tPxjIZMs4gBmdJy/GLFZ7bMkAkTVFx1SzDaxdjnWJc39E4IvEu+LKo4UqSScgF1O4FngGzS1EkGeh3fCsgPpLZRF8lp0+1yOcRaEpIWpJCsKuq2hShQgiLVIuucEh0mYfpADwSSIE7/ITVdEamxIxFQWtywJISTTLNP5cwsmzj6WLaWB7mEPTYpgzlL+yfuhJUpQ0NvDRWhDGZdz1Clp/lWW7Mu6ALGoZzFK2EpHgA8O1I3RyZQ28DBSFY1FnY0Zt9XfUzd8JzbtQsNMAmZ1WyjXaYkAk6zCcySo5Ft4h6HYy+Ry0JCeghOQAZI4RP+Tixolz55QrFiQl+liZlHLtMV9V0HMTJiS7kpXUnesE8HaLXyEQRNmAqKjgFS30tgEOK3tDLFbeueHgIKDtvXPDwEFGoDflCjFd05OuzqHaiMV83FMEiWzvkxyNY3K8EPZFB2eUA+pwIqMu7LQ6mVJYZdJQrxSA20PHB6ttNUb8PRm9p5NKNDKmBq9FPxDxH2/k4pIGFCy+wv2RrirvtDsAk0cnIO2VHPa0NlGaFVSHGpWt9ccfutG9X0zGZlyzf3Z4gQP0LMFQGOzPLZGvTbQp+nJUx1Mr2QcXdDNE2zLoUDFpSpGFQfJwQDWLXMx4sy79DzsQJJJ0HEcXA644n3POGRcGrk+JO+NX+SWYkgBOIBylyCAQ4LPlHZuWQp8QUkAFR6TskAnwEHvsSRk67mmbG/NYudgnIsl3SkTB1sayl+lNxLJwDSmX0U4laWYPoZW23yJOL5sL6RCSVFQAelMi+2lYsVo5TWdMizzlWKWrFLGHpScaUp6IOEhwmlGpURMpTmqa1ZrVbKPNmTbRMVOX/ADKOhIySANAFABDlM6SLNNK0oEwqaWVYlHJOUsEDX0jk8L39y8kTUCUiy80nHiUXTUuWJwioAO3TAUifIQomyWaYSQQuYuXMwhvRBzTpcsBGmMklev6RHsqEtR0fnjCFutIFBCl6XotaipRBUfogJA3BNIiHeOqHHe2ZSkaxdM0GWjEa4Ek7ykH4xxbA6iQdD0iJ5LJ52UlSltUhtDoCQSeDQ/tsgMUiYgjOqxifWAMj2xWzmaKFe/RtE0D6XiAT3mNI5BKxWWWrIhwX1p6Ib6oHbGbXqkCcsAhValtJAehi5+Tu3fNzZRckKSpOl8YCWHFJ7YtlSWi8zcOnMxEW6ajqzASjJVW6OddY++F7xvBCfm3J1sMQSd+T7Iq/KWcoyFh3omo1FQy2Z0gszSIRF12zCGsswhhUJCu4Qh8htiT/AOrPA/2V/BOUN7JPnZJWRwH3RLS72t0vJXcR7pETlE1pjETpks1lTBTNUpSa9kNZ1vKiytNGIzieTyvvBOlX/wCkzwxEQ4HL21posPxST7SDB/lipktyRuqYiS2KbLJUSycBDUAooEuwi02YWmX/AKdpWnfLSX34SIpdn8oyxnJKvqpPhhh9L8paPSlNvQfgow9ENSLjLva8U/tkK3yyPiYV85LwGYlK4t/bFPT5RJBIdLBjkFCrhnJTvyh/ZuXdiLOoD6yfBTGFjEX+vBZU8q7W3SsqFbiD4lMDzqPp2FXBCT4KMRNl5V2Jf7VhrYH3SYl5U6zqAInpY6ShfjhaE4xQXLwAcp7N6VlUN8tY7WQYPzju/wBKWEb1KT4gQoiXIOVok8VYfeaHKbrCg6ZktQ2KB8In/PkHfgaovi7lZHsmp8CqJvk0uQZquZKj83VyC1Q2XGIpfJ8n9mlXAHxESPJa6hInLaWEYkVZIDsoat8aQ77FZLW3rnh4CCg7Z1zw8BBR0DDtweyEVrLGWeQy2xWhZi/RSwzckAvuSSONNxzifvmZhsMxWTSH7Exlh5RTirChMwj6QlqbgTQ8I4fVRykkbcbpF0nz5iaHHqDZV/iyHExyCAQV0OXTXX3T8YrdlveaR0hM2uB8WhT9IziR82pSBTCVpSBtSyixrllTLTHK+GVGi5ESlsvOWlQQZshCjQAqfc6gwiqX9fFkmFIVPBWhRGKWhQYEMcJY4g/8RcQ7mXjNGLEhIABI6QU9aCmmDk3hzjvLSWocRGzWHjnjBqVW7/htkqsZ3bYUGYFomEyzQkoUmYAzdFS3x7nT3RabXI+bmqlsoGXMSwJxOpCglwairbIiVW5A62Ab1Kp2IMD5fplTpctQqFHEpjuBTi3ExpJSb2LJGO3haFBASSxz+MS9hnpMpMpVQB0QrNJOeFW01Y0OzOL7e1zy7WSub8nXNJPTCFSi2gOlRBYU6T8Ih0eTW1KllaJ0rGCegQaJBocVcQIrQU1x05wkq6FbiVGdd5UHRlVzmQzZgZCuZhguUtSQEkqADAE6NmrdGi3NcU+QlabRZ3GILISBMEzCFMksQWBViYhiwiGvi+pUoYBZpcss2Jctcs6ck0B0ZvBHkd4pWNxVXZRE2ZRWElkk/TIQOJVRocWu6ZspsYDHJSSFJVuUKcIezLTzyhiqBs/NIcfokN0S41A/B6x1Z+TndEbZ5isPN1YqCmdgDpcNV6bsO2JJSZkpKSyMJAUXQMRGZY1Z2I4xJXTyZJQZ/OJwglLdJ3zIqlgwI15wy5QLVp1BsmbQKAaNUKM02TJEAWKlEOASSHzA0CLdyMt0qQJql4iTgCEoqtZONLJyY1zcM8Vey2NSqim+JOySFIXLcj/URlQgBQJOw0gb3Y3tUaFa75ly3lmbZpa00MsLPR2FZQE4orl92+TPsylJWkqBAYZg4g4UNL1rxiOt9mRqDuSaNpLd1Yg0oIJHbwyipyTRMYkpdjPE6lIPd3RXbCGLxPSF5RmlY2LCyg5Dtg13ak5gR2JwhzLmiHiibYw/RadA7IQN1oJHQUTuiZlrB/CHCEwsEPJkEq4Eq0NTL/qINfJuYGJapZhm1WzpF5TMg1qJ2Q8a6HkzOJlzqMwoSkqYjQ3jEmeTs9H+mpQcaFlLbHG/ui5rIT0il1DQKkg7d9YUTbEUpro2rODYZFFXZrbLYc9MrTrqLd8LLXbkM01an1pChtdxFstKlEjCkZ5nVBosAPWPDRCpsMynC/7alRGKo/hA91o0/wAiF9T7RNtInHFgly8JrpUp8ydQyiD/AEfKGYHGLh5LZKUzp+EAOhGX8x2RfH+XQnJNF1tnXPDwEFB2zrnh4CCjpMxK+v8A0Jn+wfdjK0zlvVOLX0g/ea8e2NUvpL2CYMnkH3YyH5ApTl1M5AcNkWOZFNwjHk7GSr9kEC+R0tlq3xFpu2ZoPe/xh1Z7CsEErfcG+MZ7A7m2FByKxuUavvcdjQ1VZcBxIlqUrJ1LxONTY8uESKEqribOhGraNe6CxkEDCS+pu8ksIXtxu0h5Poi7TY1KIUmWkHSMQo+o6oRm2BbkYXIDnDXN9bOc4mpi16JYO0qA8AYbTUzlN1UsdZftaJlBDUmMF3auimAcPUgM2enY8LSJM9JBRNwtUHGocQwMKybHO6WNaS5cNiDDUXJeBZLtCX5xMtdXDIAYaqkvxjHCbdVRpkl92ObtnzB82ualWoBasWklxk2omsSptBZukQ2sAcSTEQZEpJdMpOtwkeKQa9kdovAN0QTuFewxouJVvslzf0P12SSetIlnXiQCduiGpuaynOTL+oMH90M5tvnFQCUqCTmCkKHAAg12GHk2XiZlzUDOhS+quJJpxhe3vSGp+Rpel2zOaEuyq5sByylFiVFyXD+EU21clLco9IoI184T3FIi+klwysBP0khWW6ldkOign0k/ZP8AyioaXQpStmazLlnIooLHHPcxY8ISs10nEFAJooE4lAOAa1d8njSl3etQbnU8EN4qMM18ngrrYVZB9JoznDhrDYkyh2lS5aSMCVBIqslDt9tx2RCTVCYXDcKRoU3kQlSjiVhToCEnZUqKjXOjNt0RzJ5ES5ZdKid+H7opdbG2vopVlkzUVHT/AITQ8DD2XeamJVKWkCjnJ9Q1mLau7ZSM0LOqqq9hiOtmDJMsJGmlS+b64LQJ/oiJN7Jp0Vt/L4tD2Te0rJSm3hQbiRARY7OT00LrmQQSNvSBeJiTyesy0tKmtrZAJ+smkK39B/kjzecv0ZiDvUPGFEXhsB11emyJa1XLY8JC8KSQ+JIWGOxJKg2x+MQI5KBVJc2QrYJikE8Cn4wWxaHybcg0A1aGhRM4RHL5OLkp5xaFTAM0oWKDXRTr7txh1cU2xKnKQWSpQKfnSroqoz1YJOWn7ofJX0aLitdi6JobN3zpAUHyiNtd94ROkKsqflKJqkBk9EMSyyUmpAammhypDCTPtCGBIU+fRc014Mjwi8q7M3GiwGYcRYu3CF0LJr4xXV3hMB6gz1nLTQh4Wk3y3WQobQ34QlyIVE4Rti6+S/8A1Z3+2j3jGbfpuXpxD6pp2PGgeSS3JmTp+Eu0tD0IzUrQQNUawkmyWmXu2dc8PAQUHbOueHgIKOgQF81Ns/NLJwrlhJZwWKWLFqRDy+SdjSXC53FZPiIECFSYHauS9kPpzeCiPBMAcmLJ9OZ9r/GBAgxQAHJixj05nb/jCg5P2Vmxr7v+MHAgxQCSeS9jHpzfteHRoNkDzYsf05nb/jAgQYoAjyXseWOZ9r/GOJ3JCwqDKK+1vBMCBBigEZPIe70l0qnJOyYodrCo2GFJnI6wqLlc0/XLdgS0CBBigOTyLsH8fb/jC0rknYk5KmD63+MCBERSvoLYF8k7Ec1TPtf4waOS9jAYLmtqKn7OjQbIECLxQHfm3ZPpzO3/ABgDk5ZR+0m/a/xg4EGKA6FwWb95N+1/jBi4bMP2kzt8RhgoEGEfAWJzeTNjVmpZ4/HDDbzKsDu8x/5j90FAhYR8DtnK+Qt3H95wUR4COEcgbtBBBnOC4POrcbjAgQYrwKx75r2T95N+1/jBealjd8UzgW8EwUCHigOZnJCwkMozCNqifEQyneTm6lZyy+sdE9qUiBAgxQ7aF5fIa7w/+oXbrKxZADJSToEc+YV2O+Feb5mm6lBsECBCxXgVsQPk3uvFiHPAguGnTAAc8ss6wsvkHd5UVGZaS+gz5hFc2SaDgIECDGL+h5M6l8hrvSkpC5wCs/nFPm7BTOBXIbolLhuKx2RS1SXBWAFPpAJIyDk1OcCBFe1GO0gtji2WlGM11aDqECBAgE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075240" cy="79695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Anne Babalar Neden Sınır Koymakta Zorlanırlar?</a:t>
            </a:r>
            <a:r>
              <a:rPr lang="tr-TR" dirty="0" smtClean="0">
                <a:solidFill>
                  <a:srgbClr val="C00000"/>
                </a:solidFill>
              </a:rPr>
              <a:t> 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r>
              <a:rPr lang="tr-TR" dirty="0" smtClean="0"/>
              <a:t>Anne babaların çocukluklarından kalan bastırılmış istekleri ve yetiştirilme tarzları sınır koymalarına etki eder. </a:t>
            </a:r>
          </a:p>
          <a:p>
            <a:endParaRPr lang="tr-TR" dirty="0" smtClean="0"/>
          </a:p>
          <a:p>
            <a:r>
              <a:rPr lang="tr-TR" dirty="0" smtClean="0"/>
              <a:t>Anne babaların çocuklarıyla geçirecekleri sınırlı zaman dilimini şefkatli, iyi ilişkiler içinde geçirmek istemeleri sınır koyamamanın önemli bir nedenidir</a:t>
            </a:r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755576" y="188641"/>
            <a:ext cx="8229600" cy="4104456"/>
          </a:xfrm>
        </p:spPr>
        <p:txBody>
          <a:bodyPr>
            <a:normAutofit/>
          </a:bodyPr>
          <a:lstStyle/>
          <a:p>
            <a:r>
              <a:rPr lang="tr-TR" dirty="0" smtClean="0"/>
              <a:t>Çocukların özellikle başkalarının yanında kurallara verdiği öfke tepkisinden anne babalar kendilerini sorumlu tutabiliyorlar.</a:t>
            </a:r>
          </a:p>
          <a:p>
            <a:endParaRPr lang="tr-TR" dirty="0" smtClean="0"/>
          </a:p>
          <a:p>
            <a:r>
              <a:rPr lang="tr-TR" dirty="0" smtClean="0"/>
              <a:t>Çocuk eğitiminde bir şeyleri yanlış yapma kaygısıyla bir kısım anne babanın yaptıklarını çocuklarının tepkileriyle doğrulama ve onaylama ihtiyacından kaynaklanabiliyor. </a:t>
            </a:r>
            <a:endParaRPr lang="tr-TR" dirty="0"/>
          </a:p>
        </p:txBody>
      </p:sp>
      <p:pic>
        <p:nvPicPr>
          <p:cNvPr id="7170" name="Picture 2" descr="http://aktiviteparki.com/wp-content/uploads/2016/02/disiplin_cocuk_sin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5024"/>
            <a:ext cx="9144000" cy="3212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735</Words>
  <Application>Microsoft Office PowerPoint</Application>
  <PresentationFormat>Ekran Gösterisi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Schoolbook</vt:lpstr>
      <vt:lpstr>Wingdings</vt:lpstr>
      <vt:lpstr>Wingdings 2</vt:lpstr>
      <vt:lpstr>Cumba</vt:lpstr>
      <vt:lpstr>ÇOCUK EĞİTİMİNDE  SINIR KOYMANIN ÖNEMİ</vt:lpstr>
      <vt:lpstr>  ÇOCUK EĞİTİMİNDE  SINIR KOYMANIN ÖNEMİ</vt:lpstr>
      <vt:lpstr>ÇOCUK EĞİTİMİNDE  SINIR KOYMANIN ÖNEMİ</vt:lpstr>
      <vt:lpstr>ÇOCUKLAR SINIRLARINI NASIL BELİRLER? </vt:lpstr>
      <vt:lpstr>PowerPoint Sunusu</vt:lpstr>
      <vt:lpstr>SINIR KOYMANIN FAYDALARI</vt:lpstr>
      <vt:lpstr>SINIR KOYMANIN FAYDALARI</vt:lpstr>
      <vt:lpstr>Anne Babalar Neden Sınır Koymakta Zorlanırlar?  </vt:lpstr>
      <vt:lpstr>PowerPoint Sunusu</vt:lpstr>
      <vt:lpstr>Sınır Nasıl Konmalıdır?  </vt:lpstr>
      <vt:lpstr>Sınır Nasıl Konmalıdır?  </vt:lpstr>
      <vt:lpstr>Sınır Nasıl Konmalıdır?  </vt:lpstr>
      <vt:lpstr>Sınır Nasıl Konmalıdır?  </vt:lpstr>
      <vt:lpstr> </vt:lpstr>
      <vt:lpstr>9- 13 yaş arası sınırlar</vt:lpstr>
      <vt:lpstr>9- 13 yaş arası sınırlar</vt:lpstr>
      <vt:lpstr> Belirlenen Sınırlar:</vt:lpstr>
      <vt:lpstr>Çocuklar Kurallarınızı Nasıl Öğrenir? </vt:lpstr>
      <vt:lpstr>Sınır ve kurallara uyulması için ne yapılmalıdır? 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ÇOCUK EĞİTİMİNDE  SINIR KOYMANIN ÖNEMİ</dc:title>
  <dc:creator>User-PC</dc:creator>
  <cp:lastModifiedBy>ekol</cp:lastModifiedBy>
  <cp:revision>26</cp:revision>
  <dcterms:created xsi:type="dcterms:W3CDTF">2016-02-23T08:10:36Z</dcterms:created>
  <dcterms:modified xsi:type="dcterms:W3CDTF">2022-02-14T07:08:20Z</dcterms:modified>
</cp:coreProperties>
</file>