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98" r:id="rId2"/>
    <p:sldId id="271" r:id="rId3"/>
    <p:sldId id="257" r:id="rId4"/>
    <p:sldId id="258" r:id="rId5"/>
    <p:sldId id="262" r:id="rId6"/>
    <p:sldId id="260" r:id="rId7"/>
    <p:sldId id="275" r:id="rId8"/>
    <p:sldId id="272" r:id="rId9"/>
    <p:sldId id="273" r:id="rId10"/>
    <p:sldId id="274" r:id="rId11"/>
    <p:sldId id="283" r:id="rId12"/>
    <p:sldId id="276" r:id="rId13"/>
    <p:sldId id="278" r:id="rId14"/>
    <p:sldId id="284" r:id="rId15"/>
    <p:sldId id="285" r:id="rId16"/>
    <p:sldId id="305" r:id="rId17"/>
    <p:sldId id="286" r:id="rId18"/>
    <p:sldId id="287" r:id="rId19"/>
    <p:sldId id="267" r:id="rId20"/>
    <p:sldId id="296" r:id="rId21"/>
    <p:sldId id="297" r:id="rId22"/>
    <p:sldId id="292" r:id="rId23"/>
    <p:sldId id="293" r:id="rId24"/>
    <p:sldId id="294" r:id="rId25"/>
    <p:sldId id="30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1402" autoAdjust="0"/>
  </p:normalViewPr>
  <p:slideViewPr>
    <p:cSldViewPr>
      <p:cViewPr varScale="1">
        <p:scale>
          <a:sx n="84" d="100"/>
          <a:sy n="84" d="100"/>
        </p:scale>
        <p:origin x="11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D34112-1BBB-4FB2-A2E9-DE38E8E00106}" type="doc">
      <dgm:prSet loTypeId="urn:microsoft.com/office/officeart/2005/8/layout/hProcess3" loCatId="process" qsTypeId="urn:microsoft.com/office/officeart/2005/8/quickstyle/simple1" qsCatId="simple" csTypeId="urn:microsoft.com/office/officeart/2005/8/colors/accent1_2" csCatId="accent1" phldr="1"/>
      <dgm:spPr/>
    </dgm:pt>
    <dgm:pt modelId="{7527198B-CCB4-40F0-951F-0E7E3934A6D4}">
      <dgm:prSet phldrT="[Metin]" custT="1"/>
      <dgm:spPr/>
      <dgm:t>
        <a:bodyPr/>
        <a:lstStyle/>
        <a:p>
          <a:r>
            <a:rPr lang="tr-TR" sz="2800" b="1" i="1" dirty="0">
              <a:solidFill>
                <a:schemeClr val="accent2">
                  <a:lumMod val="20000"/>
                  <a:lumOff val="80000"/>
                </a:schemeClr>
              </a:solidFill>
            </a:rPr>
            <a:t>ÖĞRENCİLERİN DERS ÇALIŞMA ALIŞKANLIĞI KAZANMALARINDA ANNE BABALARA DÜŞEN GÖREVLER</a:t>
          </a:r>
          <a:r>
            <a:rPr lang="tr-TR" sz="2800" b="1" i="1" dirty="0"/>
            <a:t> </a:t>
          </a:r>
          <a:r>
            <a:rPr lang="tr-TR" sz="2400" dirty="0"/>
            <a:t>   </a:t>
          </a:r>
        </a:p>
      </dgm:t>
    </dgm:pt>
    <dgm:pt modelId="{59EE3729-0D2A-4C88-AD43-740F13C23406}" type="parTrans" cxnId="{B92AB822-6F22-4040-9D8A-B1CD04B42AEF}">
      <dgm:prSet/>
      <dgm:spPr/>
      <dgm:t>
        <a:bodyPr/>
        <a:lstStyle/>
        <a:p>
          <a:endParaRPr lang="tr-TR"/>
        </a:p>
      </dgm:t>
    </dgm:pt>
    <dgm:pt modelId="{C098337A-FCDA-4DA7-BD6F-E50780FBB4CC}" type="sibTrans" cxnId="{B92AB822-6F22-4040-9D8A-B1CD04B42AEF}">
      <dgm:prSet/>
      <dgm:spPr/>
      <dgm:t>
        <a:bodyPr/>
        <a:lstStyle/>
        <a:p>
          <a:endParaRPr lang="tr-TR"/>
        </a:p>
      </dgm:t>
    </dgm:pt>
    <dgm:pt modelId="{0683BBD6-DB74-4376-AC24-659211B9E64A}" type="pres">
      <dgm:prSet presAssocID="{D6D34112-1BBB-4FB2-A2E9-DE38E8E00106}" presName="Name0" presStyleCnt="0">
        <dgm:presLayoutVars>
          <dgm:dir/>
          <dgm:animLvl val="lvl"/>
          <dgm:resizeHandles val="exact"/>
        </dgm:presLayoutVars>
      </dgm:prSet>
      <dgm:spPr/>
    </dgm:pt>
    <dgm:pt modelId="{FADAF621-35A7-4B31-B789-C1D6343EE850}" type="pres">
      <dgm:prSet presAssocID="{D6D34112-1BBB-4FB2-A2E9-DE38E8E00106}" presName="dummy" presStyleCnt="0"/>
      <dgm:spPr/>
    </dgm:pt>
    <dgm:pt modelId="{204D924A-D947-49C6-A4C7-C12EFCF693B8}" type="pres">
      <dgm:prSet presAssocID="{D6D34112-1BBB-4FB2-A2E9-DE38E8E00106}" presName="linH" presStyleCnt="0"/>
      <dgm:spPr/>
    </dgm:pt>
    <dgm:pt modelId="{380DF69D-77BE-4C68-AEAB-430AAEB57A38}" type="pres">
      <dgm:prSet presAssocID="{D6D34112-1BBB-4FB2-A2E9-DE38E8E00106}" presName="padding1" presStyleCnt="0"/>
      <dgm:spPr/>
    </dgm:pt>
    <dgm:pt modelId="{E042B61D-21D3-446C-954A-4476128077EF}" type="pres">
      <dgm:prSet presAssocID="{7527198B-CCB4-40F0-951F-0E7E3934A6D4}" presName="linV" presStyleCnt="0"/>
      <dgm:spPr/>
    </dgm:pt>
    <dgm:pt modelId="{ED60FDD6-5511-4F03-8EE9-56E58261213E}" type="pres">
      <dgm:prSet presAssocID="{7527198B-CCB4-40F0-951F-0E7E3934A6D4}" presName="spVertical1" presStyleCnt="0"/>
      <dgm:spPr/>
    </dgm:pt>
    <dgm:pt modelId="{F977B232-174C-44BE-945E-7C031F729845}" type="pres">
      <dgm:prSet presAssocID="{7527198B-CCB4-40F0-951F-0E7E3934A6D4}" presName="parTx" presStyleLbl="revTx" presStyleIdx="0" presStyleCnt="1" custScaleX="137998" custScaleY="167746" custLinFactNeighborX="-10564" custLinFactNeighborY="61350">
        <dgm:presLayoutVars>
          <dgm:chMax val="0"/>
          <dgm:chPref val="0"/>
          <dgm:bulletEnabled val="1"/>
        </dgm:presLayoutVars>
      </dgm:prSet>
      <dgm:spPr/>
      <dgm:t>
        <a:bodyPr/>
        <a:lstStyle/>
        <a:p>
          <a:endParaRPr lang="tr-TR"/>
        </a:p>
      </dgm:t>
    </dgm:pt>
    <dgm:pt modelId="{9C692C57-E02C-44C9-816A-8F2F06E3D689}" type="pres">
      <dgm:prSet presAssocID="{7527198B-CCB4-40F0-951F-0E7E3934A6D4}" presName="spVertical2" presStyleCnt="0"/>
      <dgm:spPr/>
    </dgm:pt>
    <dgm:pt modelId="{21D68A4D-81A1-40AD-B794-22109815D139}" type="pres">
      <dgm:prSet presAssocID="{7527198B-CCB4-40F0-951F-0E7E3934A6D4}" presName="spVertical3" presStyleCnt="0"/>
      <dgm:spPr/>
    </dgm:pt>
    <dgm:pt modelId="{23F754D2-9F03-4C17-9B47-E11C5A653358}" type="pres">
      <dgm:prSet presAssocID="{D6D34112-1BBB-4FB2-A2E9-DE38E8E00106}" presName="padding2" presStyleCnt="0"/>
      <dgm:spPr/>
    </dgm:pt>
    <dgm:pt modelId="{DCDC8FD9-2064-42E9-970F-2503D85B049E}" type="pres">
      <dgm:prSet presAssocID="{D6D34112-1BBB-4FB2-A2E9-DE38E8E00106}" presName="negArrow" presStyleCnt="0"/>
      <dgm:spPr/>
    </dgm:pt>
    <dgm:pt modelId="{F45DB04F-52AF-4F70-BEBA-BC2CBC6BDB18}" type="pres">
      <dgm:prSet presAssocID="{D6D34112-1BBB-4FB2-A2E9-DE38E8E00106}" presName="backgroundArrow" presStyleLbl="node1" presStyleIdx="0" presStyleCnt="1" custScaleY="164466" custLinFactNeighborX="-25000" custLinFactNeighborY="-6314"/>
      <dgm:spPr/>
    </dgm:pt>
  </dgm:ptLst>
  <dgm:cxnLst>
    <dgm:cxn modelId="{4160FA4A-4030-48C1-BA7B-0EB59C8B5362}" type="presOf" srcId="{7527198B-CCB4-40F0-951F-0E7E3934A6D4}" destId="{F977B232-174C-44BE-945E-7C031F729845}" srcOrd="0" destOrd="0" presId="urn:microsoft.com/office/officeart/2005/8/layout/hProcess3"/>
    <dgm:cxn modelId="{B92AB822-6F22-4040-9D8A-B1CD04B42AEF}" srcId="{D6D34112-1BBB-4FB2-A2E9-DE38E8E00106}" destId="{7527198B-CCB4-40F0-951F-0E7E3934A6D4}" srcOrd="0" destOrd="0" parTransId="{59EE3729-0D2A-4C88-AD43-740F13C23406}" sibTransId="{C098337A-FCDA-4DA7-BD6F-E50780FBB4CC}"/>
    <dgm:cxn modelId="{472ED986-2593-4821-BF39-58AF134D8579}" type="presOf" srcId="{D6D34112-1BBB-4FB2-A2E9-DE38E8E00106}" destId="{0683BBD6-DB74-4376-AC24-659211B9E64A}" srcOrd="0" destOrd="0" presId="urn:microsoft.com/office/officeart/2005/8/layout/hProcess3"/>
    <dgm:cxn modelId="{E1BD3D35-C4A4-4FAA-BDA4-244E26A58094}" type="presParOf" srcId="{0683BBD6-DB74-4376-AC24-659211B9E64A}" destId="{FADAF621-35A7-4B31-B789-C1D6343EE850}" srcOrd="0" destOrd="0" presId="urn:microsoft.com/office/officeart/2005/8/layout/hProcess3"/>
    <dgm:cxn modelId="{BD55A542-31B5-4F9B-A715-D1F9B67E0E9A}" type="presParOf" srcId="{0683BBD6-DB74-4376-AC24-659211B9E64A}" destId="{204D924A-D947-49C6-A4C7-C12EFCF693B8}" srcOrd="1" destOrd="0" presId="urn:microsoft.com/office/officeart/2005/8/layout/hProcess3"/>
    <dgm:cxn modelId="{F24BFFE4-374C-48FC-B4A0-1BF66C3F4EA1}" type="presParOf" srcId="{204D924A-D947-49C6-A4C7-C12EFCF693B8}" destId="{380DF69D-77BE-4C68-AEAB-430AAEB57A38}" srcOrd="0" destOrd="0" presId="urn:microsoft.com/office/officeart/2005/8/layout/hProcess3"/>
    <dgm:cxn modelId="{730520F6-D00E-43B9-8948-1E127BF333B7}" type="presParOf" srcId="{204D924A-D947-49C6-A4C7-C12EFCF693B8}" destId="{E042B61D-21D3-446C-954A-4476128077EF}" srcOrd="1" destOrd="0" presId="urn:microsoft.com/office/officeart/2005/8/layout/hProcess3"/>
    <dgm:cxn modelId="{493BB44E-1182-46BC-8ABC-0AE35CF8FFF2}" type="presParOf" srcId="{E042B61D-21D3-446C-954A-4476128077EF}" destId="{ED60FDD6-5511-4F03-8EE9-56E58261213E}" srcOrd="0" destOrd="0" presId="urn:microsoft.com/office/officeart/2005/8/layout/hProcess3"/>
    <dgm:cxn modelId="{85C6DB17-F748-4F28-B1FD-DA647C6CA0B9}" type="presParOf" srcId="{E042B61D-21D3-446C-954A-4476128077EF}" destId="{F977B232-174C-44BE-945E-7C031F729845}" srcOrd="1" destOrd="0" presId="urn:microsoft.com/office/officeart/2005/8/layout/hProcess3"/>
    <dgm:cxn modelId="{29804500-47D1-4B60-8F36-16088AA02EE4}" type="presParOf" srcId="{E042B61D-21D3-446C-954A-4476128077EF}" destId="{9C692C57-E02C-44C9-816A-8F2F06E3D689}" srcOrd="2" destOrd="0" presId="urn:microsoft.com/office/officeart/2005/8/layout/hProcess3"/>
    <dgm:cxn modelId="{598533A9-9797-4B22-B23B-A244E8F7F42D}" type="presParOf" srcId="{E042B61D-21D3-446C-954A-4476128077EF}" destId="{21D68A4D-81A1-40AD-B794-22109815D139}" srcOrd="3" destOrd="0" presId="urn:microsoft.com/office/officeart/2005/8/layout/hProcess3"/>
    <dgm:cxn modelId="{9DF6C01B-8B92-4045-8C6D-AE1CEAF00BD2}" type="presParOf" srcId="{204D924A-D947-49C6-A4C7-C12EFCF693B8}" destId="{23F754D2-9F03-4C17-9B47-E11C5A653358}" srcOrd="2" destOrd="0" presId="urn:microsoft.com/office/officeart/2005/8/layout/hProcess3"/>
    <dgm:cxn modelId="{10A1A452-8442-4F1B-9A16-3161BF66FDEC}" type="presParOf" srcId="{204D924A-D947-49C6-A4C7-C12EFCF693B8}" destId="{DCDC8FD9-2064-42E9-970F-2503D85B049E}" srcOrd="3" destOrd="0" presId="urn:microsoft.com/office/officeart/2005/8/layout/hProcess3"/>
    <dgm:cxn modelId="{F55FF7A6-2940-40E9-9C04-4C79BFEACD73}" type="presParOf" srcId="{204D924A-D947-49C6-A4C7-C12EFCF693B8}" destId="{F45DB04F-52AF-4F70-BEBA-BC2CBC6BDB18}"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F43AE-AA7F-4EA1-A53C-7C78A89694C5}" type="datetimeFigureOut">
              <a:rPr lang="tr-TR" smtClean="0"/>
              <a:pPr/>
              <a:t>14.2.2022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BDD085-146A-43AD-90DE-562E5968CCA6}" type="slidenum">
              <a:rPr lang="tr-TR" smtClean="0"/>
              <a:pPr/>
              <a:t>‹#›</a:t>
            </a:fld>
            <a:endParaRPr lang="tr-TR"/>
          </a:p>
        </p:txBody>
      </p:sp>
    </p:spTree>
    <p:extLst>
      <p:ext uri="{BB962C8B-B14F-4D97-AF65-F5344CB8AC3E}">
        <p14:creationId xmlns:p14="http://schemas.microsoft.com/office/powerpoint/2010/main" val="302283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Sürekli</a:t>
            </a:r>
            <a:r>
              <a:rPr lang="tr-TR" baseline="0" dirty="0"/>
              <a:t> </a:t>
            </a:r>
            <a:r>
              <a:rPr lang="tr-TR" baseline="0" dirty="0" err="1"/>
              <a:t>anababayla</a:t>
            </a:r>
            <a:r>
              <a:rPr lang="tr-TR" baseline="0" dirty="0"/>
              <a:t> ödev yapmaya alışmış çocuk, aile birden ilgisini tamamen çektiğinde ne yapacağını bilememektedir.Çocuğa ödev sorumluluğu aşama aşama verilmeli, kontrol aşamalı bırakılmalı ve çabası övülmelidir.</a:t>
            </a:r>
            <a:endParaRPr lang="tr-TR" dirty="0"/>
          </a:p>
        </p:txBody>
      </p:sp>
      <p:sp>
        <p:nvSpPr>
          <p:cNvPr id="4" name="3 Slayt Numarası Yer Tutucusu"/>
          <p:cNvSpPr>
            <a:spLocks noGrp="1"/>
          </p:cNvSpPr>
          <p:nvPr>
            <p:ph type="sldNum" sz="quarter" idx="10"/>
          </p:nvPr>
        </p:nvSpPr>
        <p:spPr/>
        <p:txBody>
          <a:bodyPr/>
          <a:lstStyle/>
          <a:p>
            <a:fld id="{CBBDD085-146A-43AD-90DE-562E5968CCA6}" type="slidenum">
              <a:rPr lang="tr-TR" smtClean="0"/>
              <a:pPr/>
              <a:t>11</a:t>
            </a:fld>
            <a:endParaRPr lang="tr-TR"/>
          </a:p>
        </p:txBody>
      </p:sp>
    </p:spTree>
    <p:extLst>
      <p:ext uri="{BB962C8B-B14F-4D97-AF65-F5344CB8AC3E}">
        <p14:creationId xmlns:p14="http://schemas.microsoft.com/office/powerpoint/2010/main" val="1448628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14.2.2022</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p>
            <a:fld id="{D9F75050-0E15-4C5B-92B0-66D068882F1F}" type="datetimeFigureOut">
              <a:rPr lang="tr-TR" smtClean="0"/>
              <a:pPr/>
              <a:t>14.2.2022</a:t>
            </a:fld>
            <a:endParaRPr lang="tr-TR"/>
          </a:p>
        </p:txBody>
      </p:sp>
      <p:sp>
        <p:nvSpPr>
          <p:cNvPr id="5" name="4 Altbilgi Yer Tutucusu"/>
          <p:cNvSpPr>
            <a:spLocks noGrp="1"/>
          </p:cNvSpPr>
          <p:nvPr>
            <p:ph type="ftr" sz="quarter" idx="11"/>
          </p:nvPr>
        </p:nvSpPr>
        <p:spPr>
          <a:xfrm>
            <a:off x="457200" y="6556248"/>
            <a:ext cx="3657600" cy="228600"/>
          </a:xfrm>
        </p:spPr>
        <p:txBody>
          <a:bodyPr/>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14.2.2022</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14.2.2022</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14.2.2022</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wmf"/><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00274" y="-24"/>
            <a:ext cx="6329378" cy="2143140"/>
          </a:xfrm>
        </p:spPr>
        <p:txBody>
          <a:bodyPr>
            <a:normAutofit/>
          </a:bodyPr>
          <a:lstStyle/>
          <a:p>
            <a:r>
              <a:rPr lang="tr-TR" b="1" dirty="0">
                <a:solidFill>
                  <a:srgbClr val="FF0000"/>
                </a:solidFill>
              </a:rPr>
              <a:t>EYVAH! ÇOCUĞUM DERS         ÇALIŞMIYOR !...</a:t>
            </a:r>
          </a:p>
        </p:txBody>
      </p:sp>
      <p:pic>
        <p:nvPicPr>
          <p:cNvPr id="3" name="2 Resim" descr="images (1).jpg"/>
          <p:cNvPicPr>
            <a:picLocks noChangeAspect="1"/>
          </p:cNvPicPr>
          <p:nvPr/>
        </p:nvPicPr>
        <p:blipFill>
          <a:blip r:embed="rId2"/>
          <a:stretch>
            <a:fillRect/>
          </a:stretch>
        </p:blipFill>
        <p:spPr>
          <a:xfrm>
            <a:off x="-32" y="2357437"/>
            <a:ext cx="3643337" cy="3643331"/>
          </a:xfrm>
          <a:prstGeom prst="rect">
            <a:avLst/>
          </a:prstGeom>
        </p:spPr>
      </p:pic>
      <p:pic>
        <p:nvPicPr>
          <p:cNvPr id="4" name="3 Resim" descr="unlem-isareti.jpg"/>
          <p:cNvPicPr>
            <a:picLocks noChangeAspect="1"/>
          </p:cNvPicPr>
          <p:nvPr/>
        </p:nvPicPr>
        <p:blipFill>
          <a:blip r:embed="rId3" cstate="print"/>
          <a:stretch>
            <a:fillRect/>
          </a:stretch>
        </p:blipFill>
        <p:spPr>
          <a:xfrm>
            <a:off x="642910" y="250009"/>
            <a:ext cx="1428760" cy="20359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28596" y="908720"/>
            <a:ext cx="8429684" cy="5377800"/>
          </a:xfrm>
        </p:spPr>
        <p:txBody>
          <a:bodyPr>
            <a:normAutofit fontScale="85000" lnSpcReduction="10000"/>
          </a:bodyPr>
          <a:lstStyle/>
          <a:p>
            <a:pPr>
              <a:buNone/>
            </a:pPr>
            <a:r>
              <a:rPr lang="tr-TR" dirty="0"/>
              <a:t>		Ödev konusunda sorunlar</a:t>
            </a:r>
          </a:p>
          <a:p>
            <a:pPr>
              <a:buNone/>
            </a:pPr>
            <a:r>
              <a:rPr lang="tr-TR" dirty="0"/>
              <a:t> yaşayan çocukların ana babaları;</a:t>
            </a:r>
          </a:p>
          <a:p>
            <a:pPr>
              <a:buNone/>
            </a:pPr>
            <a:r>
              <a:rPr lang="tr-TR" dirty="0"/>
              <a:t>-devamlı hatırlatma</a:t>
            </a:r>
          </a:p>
          <a:p>
            <a:pPr>
              <a:buNone/>
            </a:pPr>
            <a:r>
              <a:rPr lang="tr-TR" dirty="0"/>
              <a:t>-söylenme</a:t>
            </a:r>
          </a:p>
          <a:p>
            <a:pPr>
              <a:buNone/>
            </a:pPr>
            <a:r>
              <a:rPr lang="tr-TR" dirty="0"/>
              <a:t>-ikna etmeye çalışma</a:t>
            </a:r>
          </a:p>
          <a:p>
            <a:pPr>
              <a:buNone/>
            </a:pPr>
            <a:r>
              <a:rPr lang="tr-TR" dirty="0"/>
              <a:t>-tehdit etme</a:t>
            </a:r>
          </a:p>
          <a:p>
            <a:pPr>
              <a:buNone/>
            </a:pPr>
            <a:r>
              <a:rPr lang="tr-TR" dirty="0"/>
              <a:t>-azarlama hatta şiddet uygulama gibi yöntemleri deneyerek ödevin yapılmasını sağlarlar.</a:t>
            </a:r>
          </a:p>
          <a:p>
            <a:pPr>
              <a:buNone/>
            </a:pPr>
            <a:r>
              <a:rPr lang="tr-TR" dirty="0"/>
              <a:t>		Böylece ödevi yaptırma, hatırlatma </a:t>
            </a:r>
            <a:r>
              <a:rPr lang="tr-TR" b="1" dirty="0"/>
              <a:t>sorumluluğunu ana baba üstlenmiş </a:t>
            </a:r>
            <a:r>
              <a:rPr lang="tr-TR" dirty="0"/>
              <a:t>olur.O günün ödevi yapılmış bile olsa ertesi gün yine ana babanın hatırlatması gerekecektir.</a:t>
            </a:r>
          </a:p>
          <a:p>
            <a:endParaRPr lang="tr-TR" dirty="0"/>
          </a:p>
          <a:p>
            <a:endParaRPr lang="tr-TR" dirty="0"/>
          </a:p>
        </p:txBody>
      </p:sp>
      <p:pic>
        <p:nvPicPr>
          <p:cNvPr id="5" name="Picture 39" descr="MCj02321330000[1]"/>
          <p:cNvPicPr>
            <a:picLocks noChangeAspect="1" noChangeArrowheads="1"/>
          </p:cNvPicPr>
          <p:nvPr/>
        </p:nvPicPr>
        <p:blipFill>
          <a:blip r:embed="rId2"/>
          <a:srcRect/>
          <a:stretch>
            <a:fillRect/>
          </a:stretch>
        </p:blipFill>
        <p:spPr bwMode="auto">
          <a:xfrm>
            <a:off x="5148064" y="692696"/>
            <a:ext cx="4192874" cy="27146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idx="2"/>
          </p:nvPr>
        </p:nvSpPr>
        <p:spPr>
          <a:xfrm>
            <a:off x="285720" y="4437112"/>
            <a:ext cx="8115328" cy="2625725"/>
          </a:xfrm>
        </p:spPr>
        <p:txBody>
          <a:bodyPr>
            <a:normAutofit/>
          </a:bodyPr>
          <a:lstStyle/>
          <a:p>
            <a:r>
              <a:rPr lang="tr-TR" sz="2000" b="1" dirty="0"/>
              <a:t>	Ödevler eksik yapılırsa öğretmenle iletişim kurulup, kontrolü sağlanıp mutlaka diğer gün tamamlanması sağlanmalıdır. Ödev yapmadığında hiçbir şey olmadığını gören çocuk ödev yapmamaya alışır.</a:t>
            </a:r>
          </a:p>
        </p:txBody>
      </p:sp>
      <p:sp>
        <p:nvSpPr>
          <p:cNvPr id="3" name="2 İçerik Yer Tutucusu"/>
          <p:cNvSpPr>
            <a:spLocks noGrp="1"/>
          </p:cNvSpPr>
          <p:nvPr>
            <p:ph sz="half" idx="1"/>
          </p:nvPr>
        </p:nvSpPr>
        <p:spPr>
          <a:xfrm>
            <a:off x="285720" y="2000240"/>
            <a:ext cx="7358114" cy="2000264"/>
          </a:xfrm>
        </p:spPr>
        <p:txBody>
          <a:bodyPr>
            <a:normAutofit lnSpcReduction="10000"/>
          </a:bodyPr>
          <a:lstStyle/>
          <a:p>
            <a:pPr>
              <a:buFont typeface="Wingdings" pitchFamily="2" charset="2"/>
              <a:buChar char="ü"/>
            </a:pPr>
            <a:r>
              <a:rPr lang="tr-TR" dirty="0"/>
              <a:t>Ödevlerle hiç ilgilenmemek, kontrol etmemek</a:t>
            </a:r>
          </a:p>
          <a:p>
            <a:pPr>
              <a:buFont typeface="Wingdings" pitchFamily="2" charset="2"/>
              <a:buChar char="ü"/>
            </a:pPr>
            <a:r>
              <a:rPr lang="tr-TR" dirty="0"/>
              <a:t>Sorumluluğu tamamen çocuğa ve öğretmene bırakmak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j0089038"/>
          <p:cNvPicPr>
            <a:picLocks noGrp="1" noChangeAspect="1" noChangeArrowheads="1"/>
          </p:cNvPicPr>
          <p:nvPr>
            <p:ph sz="half" idx="1"/>
          </p:nvPr>
        </p:nvPicPr>
        <p:blipFill>
          <a:blip r:embed="rId2"/>
          <a:stretch>
            <a:fillRect/>
          </a:stretch>
        </p:blipFill>
        <p:spPr bwMode="auto">
          <a:xfrm>
            <a:off x="6000760" y="2214554"/>
            <a:ext cx="2081634" cy="24288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7" name="6 Diyagram"/>
          <p:cNvGraphicFramePr/>
          <p:nvPr>
            <p:extLst>
              <p:ext uri="{D42A27DB-BD31-4B8C-83A1-F6EECF244321}">
                <p14:modId xmlns:p14="http://schemas.microsoft.com/office/powerpoint/2010/main" val="3185987221"/>
              </p:ext>
            </p:extLst>
          </p:nvPr>
        </p:nvGraphicFramePr>
        <p:xfrm>
          <a:off x="0" y="1142984"/>
          <a:ext cx="6000760"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idx="2"/>
          </p:nvPr>
        </p:nvSpPr>
        <p:spPr>
          <a:xfrm>
            <a:off x="71406" y="1142984"/>
            <a:ext cx="8115328" cy="4983179"/>
          </a:xfrm>
        </p:spPr>
        <p:txBody>
          <a:bodyPr>
            <a:noAutofit/>
          </a:bodyPr>
          <a:lstStyle/>
          <a:p>
            <a:r>
              <a:rPr lang="tr-TR" sz="2400" dirty="0"/>
              <a:t>	Çocuklar için ödevleri bir erişkinin yardımıyla yapmaktan kendi başına yapabilmeye geçmek önemli bir gelişim aşamasıdır.</a:t>
            </a:r>
          </a:p>
          <a:p>
            <a:endParaRPr lang="tr-TR" sz="2400" dirty="0"/>
          </a:p>
          <a:p>
            <a:r>
              <a:rPr lang="tr-TR" sz="2400" dirty="0"/>
              <a:t>	Bu gelişimin olabildiğince erken sağlanabilmesi için ev ödevlerinin en önemli işlevinin </a:t>
            </a:r>
            <a:r>
              <a:rPr lang="tr-TR" sz="2400" b="1" dirty="0">
                <a:solidFill>
                  <a:srgbClr val="C00000"/>
                </a:solidFill>
              </a:rPr>
              <a:t>bağımsız çalışabilme, bilgiye ulaşabilme</a:t>
            </a:r>
            <a:r>
              <a:rPr lang="tr-TR" sz="2400" dirty="0"/>
              <a:t>  ve </a:t>
            </a:r>
            <a:r>
              <a:rPr lang="tr-TR" sz="2400" b="1" dirty="0">
                <a:solidFill>
                  <a:srgbClr val="C00000"/>
                </a:solidFill>
              </a:rPr>
              <a:t>sorumluluk becerilerinin</a:t>
            </a:r>
            <a:r>
              <a:rPr lang="tr-TR" sz="2400" dirty="0"/>
              <a:t> gelişmesi olduğu unutulmamalıdır.Bu anne babanın hiçbir sorumluluk almaması anlamına gelmemelidir.</a:t>
            </a:r>
          </a:p>
          <a:p>
            <a:endParaRPr lang="tr-TR" sz="2400" dirty="0"/>
          </a:p>
          <a:p>
            <a:r>
              <a:rPr lang="tr-TR" sz="2400" dirty="0"/>
              <a:t>           Ana babanın ödevlere </a:t>
            </a:r>
            <a:r>
              <a:rPr lang="tr-TR" sz="2400" b="1" dirty="0"/>
              <a:t>önem vermesi, izlemesi, kontrol etmesi ve cesaretlendirici </a:t>
            </a:r>
            <a:r>
              <a:rPr lang="tr-TR" sz="2400" dirty="0"/>
              <a:t>olması gerekmektedir.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107504" y="260648"/>
            <a:ext cx="8258204" cy="5483245"/>
          </a:xfrm>
        </p:spPr>
        <p:txBody>
          <a:bodyPr/>
          <a:lstStyle/>
          <a:p>
            <a:endParaRPr lang="tr-TR" dirty="0"/>
          </a:p>
          <a:p>
            <a:endParaRPr lang="tr-TR" dirty="0"/>
          </a:p>
          <a:p>
            <a:r>
              <a:rPr lang="tr-TR" dirty="0"/>
              <a:t>Çocuğa ödevlerinin asıl amacının verilen bir işin sorumluluğunu üstlenme ve onu kendi başına yapabilme olduğu açıklanmalıdır.</a:t>
            </a:r>
          </a:p>
          <a:p>
            <a:endParaRPr lang="tr-TR" dirty="0"/>
          </a:p>
          <a:p>
            <a:r>
              <a:rPr lang="tr-TR" dirty="0"/>
              <a:t>Çocuk ana babayla birlikte ödev yapmaya alışmışsa </a:t>
            </a:r>
            <a:r>
              <a:rPr lang="tr-TR" b="1" dirty="0"/>
              <a:t>aşamalı </a:t>
            </a:r>
            <a:r>
              <a:rPr lang="tr-TR" dirty="0"/>
              <a:t>bir şekilde </a:t>
            </a:r>
            <a:r>
              <a:rPr lang="tr-TR" b="1" dirty="0"/>
              <a:t>yavaş yavaş </a:t>
            </a:r>
            <a:r>
              <a:rPr lang="tr-TR" dirty="0"/>
              <a:t>bu sistem değiştirilebilir.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028968" y="946151"/>
            <a:ext cx="5543560" cy="5768997"/>
          </a:xfrm>
        </p:spPr>
        <p:txBody>
          <a:bodyPr>
            <a:normAutofit/>
          </a:bodyPr>
          <a:lstStyle/>
          <a:p>
            <a:r>
              <a:rPr lang="tr-TR" sz="2400" dirty="0"/>
              <a:t>Çocuğun yaşına ve toplam ödev süresine göre ödevler </a:t>
            </a:r>
            <a:r>
              <a:rPr lang="tr-TR" sz="2400" b="1" dirty="0"/>
              <a:t>2-3 parçaya</a:t>
            </a:r>
            <a:r>
              <a:rPr lang="tr-TR" sz="2400" dirty="0"/>
              <a:t> bölünerek tamamlanabilir.Her bir bölümün süresi </a:t>
            </a:r>
            <a:r>
              <a:rPr lang="tr-TR" sz="2400" b="1" dirty="0"/>
              <a:t>10-15 dakika </a:t>
            </a:r>
            <a:r>
              <a:rPr lang="tr-TR" sz="2400" dirty="0"/>
              <a:t>arasındadır. Ödev üç parçaya bölündüyse ilk 15dakika için yapılacak olan kısım belirlenir çocuğun tamamlaması istenir. </a:t>
            </a:r>
          </a:p>
          <a:p>
            <a:endParaRPr lang="tr-TR" sz="2400" dirty="0"/>
          </a:p>
          <a:p>
            <a:r>
              <a:rPr lang="tr-TR" sz="2400" dirty="0"/>
              <a:t>Çocuk ödevi yapmamışsa sorunun </a:t>
            </a:r>
          </a:p>
          <a:p>
            <a:pPr>
              <a:buNone/>
            </a:pPr>
            <a:r>
              <a:rPr lang="tr-TR" sz="2400" dirty="0"/>
              <a:t>   ne olduğu konuşulur, yapmışsa olumlu mesajlarla desteklenir ve diğer kısma geçilir.</a:t>
            </a:r>
          </a:p>
        </p:txBody>
      </p:sp>
      <p:pic>
        <p:nvPicPr>
          <p:cNvPr id="5" name="Picture 2" descr="http://altinyayla58.meb.gov.tr/resimler/sosyal.jpg"/>
          <p:cNvPicPr>
            <a:picLocks noChangeAspect="1" noChangeArrowheads="1"/>
          </p:cNvPicPr>
          <p:nvPr/>
        </p:nvPicPr>
        <p:blipFill>
          <a:blip r:embed="rId2" cstate="print"/>
          <a:srcRect/>
          <a:stretch>
            <a:fillRect/>
          </a:stretch>
        </p:blipFill>
        <p:spPr bwMode="auto">
          <a:xfrm>
            <a:off x="-142908" y="1643050"/>
            <a:ext cx="3286148" cy="355550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timthumb.png"/>
          <p:cNvPicPr>
            <a:picLocks noGrp="1" noChangeAspect="1"/>
          </p:cNvPicPr>
          <p:nvPr>
            <p:ph sz="half" idx="1"/>
          </p:nvPr>
        </p:nvPicPr>
        <p:blipFill>
          <a:blip r:embed="rId2"/>
          <a:stretch>
            <a:fillRect/>
          </a:stretch>
        </p:blipFill>
        <p:spPr>
          <a:xfrm>
            <a:off x="0" y="2357431"/>
            <a:ext cx="8172400" cy="4500570"/>
          </a:xfrm>
        </p:spPr>
      </p:pic>
      <p:sp>
        <p:nvSpPr>
          <p:cNvPr id="6" name="5 Metin kutusu"/>
          <p:cNvSpPr txBox="1"/>
          <p:nvPr/>
        </p:nvSpPr>
        <p:spPr>
          <a:xfrm>
            <a:off x="428596" y="357166"/>
            <a:ext cx="8143932" cy="1754326"/>
          </a:xfrm>
          <a:prstGeom prst="rect">
            <a:avLst/>
          </a:prstGeom>
          <a:noFill/>
        </p:spPr>
        <p:txBody>
          <a:bodyPr wrap="square" rtlCol="0">
            <a:spAutoFit/>
          </a:bodyPr>
          <a:lstStyle/>
          <a:p>
            <a:r>
              <a:rPr lang="tr-TR" sz="3600" b="1" dirty="0">
                <a:solidFill>
                  <a:prstClr val="black"/>
                </a:solidFill>
              </a:rPr>
              <a:t>Yaptığı ödevlere övgü dolu notlar yazın.</a:t>
            </a:r>
          </a:p>
          <a:p>
            <a:r>
              <a:rPr lang="tr-TR" sz="3600" b="1" dirty="0">
                <a:solidFill>
                  <a:prstClr val="black"/>
                </a:solidFill>
              </a:rPr>
              <a:t>En beğendiği, en çok gurur duyduğu ödevi bir yere asarak sergileyin</a:t>
            </a:r>
            <a:r>
              <a:rPr lang="tr-TR" dirty="0">
                <a:solidFill>
                  <a:prstClr val="black"/>
                </a:solidFill>
              </a:rPr>
              <a:t>.</a:t>
            </a:r>
          </a:p>
        </p:txBody>
      </p:sp>
    </p:spTree>
    <p:extLst>
      <p:ext uri="{BB962C8B-B14F-4D97-AF65-F5344CB8AC3E}">
        <p14:creationId xmlns:p14="http://schemas.microsoft.com/office/powerpoint/2010/main" val="2761019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14290"/>
            <a:ext cx="6286544" cy="1000132"/>
          </a:xfrm>
        </p:spPr>
        <p:txBody>
          <a:bodyPr>
            <a:normAutofit fontScale="90000"/>
          </a:bodyPr>
          <a:lstStyle/>
          <a:p>
            <a:r>
              <a:rPr lang="tr-TR" sz="3100" dirty="0"/>
              <a:t>DERS ÇALIŞMA ORTAMI NASIL OLMALI?</a:t>
            </a:r>
            <a:r>
              <a:rPr lang="tr-TR" dirty="0"/>
              <a:t/>
            </a:r>
            <a:br>
              <a:rPr lang="tr-TR" dirty="0"/>
            </a:br>
            <a:r>
              <a:rPr lang="tr-TR" dirty="0"/>
              <a:t> </a:t>
            </a:r>
          </a:p>
        </p:txBody>
      </p:sp>
      <p:sp>
        <p:nvSpPr>
          <p:cNvPr id="4" name="3 Metin Yer Tutucusu"/>
          <p:cNvSpPr>
            <a:spLocks noGrp="1"/>
          </p:cNvSpPr>
          <p:nvPr>
            <p:ph type="body" idx="2"/>
          </p:nvPr>
        </p:nvSpPr>
        <p:spPr>
          <a:xfrm>
            <a:off x="4500562" y="1071546"/>
            <a:ext cx="3714776" cy="2928958"/>
          </a:xfrm>
        </p:spPr>
        <p:txBody>
          <a:bodyPr>
            <a:normAutofit/>
          </a:bodyPr>
          <a:lstStyle/>
          <a:p>
            <a:pPr>
              <a:buFontTx/>
              <a:buChar char="-"/>
            </a:pPr>
            <a:r>
              <a:rPr lang="tr-TR" sz="2400" dirty="0"/>
              <a:t>İyi aydınlatılmış</a:t>
            </a:r>
          </a:p>
          <a:p>
            <a:pPr>
              <a:buFontTx/>
              <a:buChar char="-"/>
            </a:pPr>
            <a:r>
              <a:rPr lang="tr-TR" sz="2400" dirty="0"/>
              <a:t>Çok soğuk yada aşırı sıcak olmamalı</a:t>
            </a:r>
          </a:p>
          <a:p>
            <a:pPr>
              <a:buFontTx/>
              <a:buChar char="-"/>
            </a:pPr>
            <a:r>
              <a:rPr lang="tr-TR" sz="2400" dirty="0"/>
              <a:t>Masa üzerinde sadece ders kitapları bulunmalı</a:t>
            </a:r>
          </a:p>
          <a:p>
            <a:pPr>
              <a:buFontTx/>
              <a:buChar char="-"/>
            </a:pPr>
            <a:r>
              <a:rPr lang="tr-TR" sz="2400" dirty="0"/>
              <a:t>Bilgisayar, </a:t>
            </a:r>
            <a:r>
              <a:rPr lang="tr-TR" sz="2400" dirty="0" err="1"/>
              <a:t>tv</a:t>
            </a:r>
            <a:r>
              <a:rPr lang="tr-TR" sz="2400" dirty="0"/>
              <a:t>. gibi araçlar kapalı tutulmalı</a:t>
            </a:r>
          </a:p>
        </p:txBody>
      </p:sp>
      <p:pic>
        <p:nvPicPr>
          <p:cNvPr id="5" name="Picture 12" descr="http://images.hepsiburada.com/assets/OK/500/ofisspmt138.jpg"/>
          <p:cNvPicPr>
            <a:picLocks noGrp="1" noChangeAspect="1" noChangeArrowheads="1"/>
          </p:cNvPicPr>
          <p:nvPr>
            <p:ph sz="half" idx="1"/>
          </p:nvPr>
        </p:nvPicPr>
        <p:blipFill>
          <a:blip r:embed="rId2"/>
          <a:stretch>
            <a:fillRect/>
          </a:stretch>
        </p:blipFill>
        <p:spPr bwMode="auto">
          <a:xfrm>
            <a:off x="1428760" y="3789040"/>
            <a:ext cx="3152777" cy="3152777"/>
          </a:xfrm>
          <a:prstGeom prst="ellipse">
            <a:avLst/>
          </a:prstGeom>
          <a:ln>
            <a:noFill/>
          </a:ln>
          <a:effectLst>
            <a:softEdge rad="112500"/>
          </a:effectLst>
        </p:spPr>
      </p:pic>
      <p:pic>
        <p:nvPicPr>
          <p:cNvPr id="6" name="Picture 6" descr="http://3.bp.blogspot.com/_SQw15OEyixU/ST-wBtfjGlI/AAAAAAAAAIo/7fk351U9IDY/s200/kome0007.jpg"/>
          <p:cNvPicPr>
            <a:picLocks noChangeAspect="1" noChangeArrowheads="1"/>
          </p:cNvPicPr>
          <p:nvPr/>
        </p:nvPicPr>
        <p:blipFill>
          <a:blip r:embed="rId3"/>
          <a:srcRect/>
          <a:stretch>
            <a:fillRect/>
          </a:stretch>
        </p:blipFill>
        <p:spPr bwMode="auto">
          <a:xfrm>
            <a:off x="0" y="847703"/>
            <a:ext cx="2857520"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5" descr="NEFRET"/>
          <p:cNvPicPr>
            <a:picLocks noChangeAspect="1" noChangeArrowheads="1"/>
          </p:cNvPicPr>
          <p:nvPr/>
        </p:nvPicPr>
        <p:blipFill>
          <a:blip r:embed="rId4"/>
          <a:srcRect/>
          <a:stretch>
            <a:fillRect/>
          </a:stretch>
        </p:blipFill>
        <p:spPr bwMode="auto">
          <a:xfrm>
            <a:off x="4429124" y="4643422"/>
            <a:ext cx="3643338" cy="200028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5114932" cy="1162050"/>
          </a:xfrm>
        </p:spPr>
        <p:txBody>
          <a:bodyPr>
            <a:noAutofit/>
          </a:bodyPr>
          <a:lstStyle/>
          <a:p>
            <a:r>
              <a:rPr lang="tr-TR" sz="3600" dirty="0">
                <a:solidFill>
                  <a:srgbClr val="C00000"/>
                </a:solidFill>
              </a:rPr>
              <a:t>DERS ÇALIŞMA ORTAMI </a:t>
            </a:r>
          </a:p>
        </p:txBody>
      </p:sp>
      <p:sp>
        <p:nvSpPr>
          <p:cNvPr id="4" name="3 Metin Yer Tutucusu"/>
          <p:cNvSpPr>
            <a:spLocks noGrp="1"/>
          </p:cNvSpPr>
          <p:nvPr>
            <p:ph type="body" idx="2"/>
          </p:nvPr>
        </p:nvSpPr>
        <p:spPr>
          <a:xfrm>
            <a:off x="457200" y="1881209"/>
            <a:ext cx="8043890" cy="4691063"/>
          </a:xfrm>
        </p:spPr>
        <p:txBody>
          <a:bodyPr>
            <a:normAutofit/>
          </a:bodyPr>
          <a:lstStyle/>
          <a:p>
            <a:r>
              <a:rPr lang="tr-TR" sz="2800" dirty="0"/>
              <a:t>Ders çalışılırken genellikle </a:t>
            </a:r>
            <a:r>
              <a:rPr lang="tr-TR" sz="2800" b="1" dirty="0"/>
              <a:t>aynı ortam </a:t>
            </a:r>
            <a:r>
              <a:rPr lang="tr-TR" sz="2800" dirty="0"/>
              <a:t>tercih edilmelidir. Aynı mekanda ders çalışmak çalışmaya daha kısa sürede adapte olmayı sağlar. Çalışma yeri derli toplu, yalın elden geldiğince sabit ve sakin olmalı, ayrıca ışık, ısı gibi fiziksel sorunları da çözümlenmiş olmalıdır.</a:t>
            </a:r>
          </a:p>
          <a:p>
            <a:r>
              <a:rPr lang="tr-TR" sz="2800" b="1" dirty="0"/>
              <a:t>Sadece masada ders çalışılmalıdır.</a:t>
            </a:r>
            <a:endParaRPr lang="tr-TR" sz="2800" dirty="0"/>
          </a:p>
        </p:txBody>
      </p:sp>
      <p:pic>
        <p:nvPicPr>
          <p:cNvPr id="5" name="Picture 5" descr="j0089038"/>
          <p:cNvPicPr>
            <a:picLocks noChangeAspect="1" noChangeArrowheads="1"/>
          </p:cNvPicPr>
          <p:nvPr/>
        </p:nvPicPr>
        <p:blipFill>
          <a:blip r:embed="rId2"/>
          <a:srcRect/>
          <a:stretch>
            <a:fillRect/>
          </a:stretch>
        </p:blipFill>
        <p:spPr bwMode="auto">
          <a:xfrm>
            <a:off x="6241747" y="4286256"/>
            <a:ext cx="2678423" cy="25717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42852"/>
            <a:ext cx="8001056" cy="1714512"/>
          </a:xfrm>
        </p:spPr>
        <p:txBody>
          <a:bodyPr>
            <a:normAutofit fontScale="90000"/>
          </a:bodyPr>
          <a:lstStyle/>
          <a:p>
            <a:r>
              <a:rPr lang="tr-TR" b="1" i="1" dirty="0"/>
              <a:t>ÖĞRENCİLERİN DERS ÇALIŞMA ALIŞKANLIĞI KAZANMALARINDA ANNE BABALARA DÜŞEN GÖREVLER </a:t>
            </a:r>
            <a:r>
              <a:rPr lang="tr-TR" dirty="0"/>
              <a:t>   </a:t>
            </a:r>
          </a:p>
        </p:txBody>
      </p:sp>
      <p:sp>
        <p:nvSpPr>
          <p:cNvPr id="3" name="2 İçerik Yer Tutucusu"/>
          <p:cNvSpPr>
            <a:spLocks noGrp="1"/>
          </p:cNvSpPr>
          <p:nvPr>
            <p:ph idx="1"/>
          </p:nvPr>
        </p:nvSpPr>
        <p:spPr>
          <a:xfrm>
            <a:off x="-32" y="2000240"/>
            <a:ext cx="8229600" cy="4125923"/>
          </a:xfrm>
        </p:spPr>
        <p:txBody>
          <a:bodyPr/>
          <a:lstStyle/>
          <a:p>
            <a:r>
              <a:rPr lang="tr-TR" dirty="0"/>
              <a:t>Çocuğunuz derslerle ilgili bir şey sorduğunda onu iyi dinleyin ve alaycı, aşağılayıcı, hor görücü olmadan yumuşak bir ses tonu ile cevap verin.</a:t>
            </a:r>
          </a:p>
          <a:p>
            <a:pPr>
              <a:buNone/>
            </a:pPr>
            <a:r>
              <a:rPr lang="tr-TR" dirty="0"/>
              <a:t> </a:t>
            </a:r>
          </a:p>
          <a:p>
            <a:endParaRPr lang="tr-TR" dirty="0"/>
          </a:p>
        </p:txBody>
      </p:sp>
      <p:pic>
        <p:nvPicPr>
          <p:cNvPr id="3074" name="Picture 2" descr="http://www.ailedeegitim.org/aile_iletisim_admin/resimler/karikatur10.jpg"/>
          <p:cNvPicPr>
            <a:picLocks noChangeAspect="1" noChangeArrowheads="1"/>
          </p:cNvPicPr>
          <p:nvPr/>
        </p:nvPicPr>
        <p:blipFill>
          <a:blip r:embed="rId2"/>
          <a:srcRect/>
          <a:stretch>
            <a:fillRect/>
          </a:stretch>
        </p:blipFill>
        <p:spPr bwMode="auto">
          <a:xfrm>
            <a:off x="2928926" y="3500438"/>
            <a:ext cx="4929222" cy="31384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86766" cy="1225536"/>
          </a:xfrm>
        </p:spPr>
        <p:txBody>
          <a:bodyPr/>
          <a:lstStyle/>
          <a:p>
            <a:r>
              <a:rPr lang="tr-TR" dirty="0"/>
              <a:t>Sunum </a:t>
            </a:r>
            <a:r>
              <a:rPr lang="tr-TR" dirty="0" err="1"/>
              <a:t>AkIşI</a:t>
            </a:r>
            <a:endParaRPr lang="tr-TR" dirty="0"/>
          </a:p>
        </p:txBody>
      </p:sp>
      <p:sp>
        <p:nvSpPr>
          <p:cNvPr id="3" name="2 Metin kutusu"/>
          <p:cNvSpPr txBox="1"/>
          <p:nvPr/>
        </p:nvSpPr>
        <p:spPr>
          <a:xfrm>
            <a:off x="571472" y="1714488"/>
            <a:ext cx="8072494" cy="1569660"/>
          </a:xfrm>
          <a:prstGeom prst="rect">
            <a:avLst/>
          </a:prstGeom>
          <a:noFill/>
        </p:spPr>
        <p:txBody>
          <a:bodyPr wrap="square" rtlCol="0">
            <a:spAutoFit/>
          </a:bodyPr>
          <a:lstStyle/>
          <a:p>
            <a:pPr>
              <a:buFont typeface="Wingdings" pitchFamily="2" charset="2"/>
              <a:buChar char="ü"/>
            </a:pPr>
            <a:r>
              <a:rPr lang="tr-TR" sz="2400" dirty="0"/>
              <a:t> Verimli ders çalışmayı engelleyen etmenler nelerdir?</a:t>
            </a:r>
          </a:p>
          <a:p>
            <a:pPr lvl="3">
              <a:buFont typeface="Wingdings" pitchFamily="2" charset="2"/>
              <a:buChar char="§"/>
            </a:pPr>
            <a:r>
              <a:rPr lang="tr-TR" sz="2400" dirty="0"/>
              <a:t>Ailevi Etmenler</a:t>
            </a:r>
          </a:p>
          <a:p>
            <a:pPr lvl="3">
              <a:buFont typeface="Wingdings" pitchFamily="2" charset="2"/>
              <a:buChar char="§"/>
            </a:pPr>
            <a:r>
              <a:rPr lang="tr-TR" sz="2400" dirty="0"/>
              <a:t>Öğrenciden Kaynaklanan Nedenler</a:t>
            </a:r>
          </a:p>
          <a:p>
            <a:pPr lvl="4"/>
            <a:endParaRPr lang="tr-TR" sz="2400" dirty="0"/>
          </a:p>
        </p:txBody>
      </p:sp>
      <p:sp>
        <p:nvSpPr>
          <p:cNvPr id="5" name="4 Metin kutusu"/>
          <p:cNvSpPr txBox="1"/>
          <p:nvPr/>
        </p:nvSpPr>
        <p:spPr>
          <a:xfrm flipH="1">
            <a:off x="571472" y="4357694"/>
            <a:ext cx="8072494" cy="461665"/>
          </a:xfrm>
          <a:prstGeom prst="rect">
            <a:avLst/>
          </a:prstGeom>
          <a:noFill/>
        </p:spPr>
        <p:txBody>
          <a:bodyPr wrap="square" rtlCol="0">
            <a:spAutoFit/>
          </a:bodyPr>
          <a:lstStyle/>
          <a:p>
            <a:pPr>
              <a:buFont typeface="Wingdings" pitchFamily="2" charset="2"/>
              <a:buChar char="ü"/>
            </a:pPr>
            <a:r>
              <a:rPr lang="tr-TR" sz="2400" dirty="0"/>
              <a:t>Anne-babalara düşen görevler nelerdir?</a:t>
            </a:r>
          </a:p>
        </p:txBody>
      </p:sp>
      <p:sp>
        <p:nvSpPr>
          <p:cNvPr id="6" name="5 Metin kutusu"/>
          <p:cNvSpPr txBox="1"/>
          <p:nvPr/>
        </p:nvSpPr>
        <p:spPr>
          <a:xfrm>
            <a:off x="642910" y="5072074"/>
            <a:ext cx="7215238" cy="1569660"/>
          </a:xfrm>
          <a:prstGeom prst="rect">
            <a:avLst/>
          </a:prstGeom>
          <a:noFill/>
        </p:spPr>
        <p:txBody>
          <a:bodyPr wrap="square" rtlCol="0">
            <a:spAutoFit/>
          </a:bodyPr>
          <a:lstStyle/>
          <a:p>
            <a:pPr>
              <a:buFont typeface="Wingdings" pitchFamily="2" charset="2"/>
              <a:buChar char="ü"/>
            </a:pPr>
            <a:r>
              <a:rPr lang="tr-TR" sz="2400" dirty="0"/>
              <a:t>Ders Çalışma Ortamı Nasıl Olmalıdır?</a:t>
            </a:r>
          </a:p>
          <a:p>
            <a:pPr>
              <a:buFont typeface="Wingdings" pitchFamily="2" charset="2"/>
              <a:buChar char="ü"/>
            </a:pPr>
            <a:endParaRPr lang="tr-TR" sz="2400" dirty="0"/>
          </a:p>
          <a:p>
            <a:pPr>
              <a:buFont typeface="Wingdings" pitchFamily="2" charset="2"/>
              <a:buChar char="ü"/>
            </a:pPr>
            <a:r>
              <a:rPr lang="tr-TR" sz="2400" dirty="0"/>
              <a:t>Derslere Çalışmada ipuçları</a:t>
            </a:r>
          </a:p>
          <a:p>
            <a:endParaRPr lang="tr-TR" sz="2400" dirty="0"/>
          </a:p>
        </p:txBody>
      </p:sp>
      <p:sp>
        <p:nvSpPr>
          <p:cNvPr id="7" name="6 Metin kutusu"/>
          <p:cNvSpPr txBox="1"/>
          <p:nvPr/>
        </p:nvSpPr>
        <p:spPr>
          <a:xfrm>
            <a:off x="571472" y="3286124"/>
            <a:ext cx="7358114" cy="830997"/>
          </a:xfrm>
          <a:prstGeom prst="rect">
            <a:avLst/>
          </a:prstGeom>
          <a:noFill/>
        </p:spPr>
        <p:txBody>
          <a:bodyPr wrap="square" rtlCol="0">
            <a:spAutoFit/>
          </a:bodyPr>
          <a:lstStyle/>
          <a:p>
            <a:pPr>
              <a:buFont typeface="Wingdings" pitchFamily="2" charset="2"/>
              <a:buChar char="ü"/>
            </a:pPr>
            <a:r>
              <a:rPr lang="tr-TR" sz="2400" dirty="0"/>
              <a:t>Ana babaların ev ödevleri konusunda en sık yaptığı hatalar nelerdir?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7239000" cy="4846320"/>
          </a:xfrm>
        </p:spPr>
        <p:txBody>
          <a:bodyPr>
            <a:normAutofit/>
          </a:bodyPr>
          <a:lstStyle/>
          <a:p>
            <a:pPr>
              <a:buFont typeface="Wingdings" pitchFamily="2" charset="2"/>
              <a:buChar char="Ø"/>
            </a:pPr>
            <a:r>
              <a:rPr lang="tr-TR" dirty="0"/>
              <a:t>Kendiniz, herhangi bir işi ele aldığınızda bitirir misiniz? Yoksa hayal kırıklığına uğradığınızda hemen </a:t>
            </a:r>
            <a:r>
              <a:rPr lang="tr-TR" dirty="0" err="1"/>
              <a:t>vaz</a:t>
            </a:r>
            <a:r>
              <a:rPr lang="tr-TR" dirty="0"/>
              <a:t> mı geçersiniz? Çocuğunuz da büyük ihtimalle sizin davranışınızı taklit edecektir.</a:t>
            </a:r>
          </a:p>
          <a:p>
            <a:pPr>
              <a:buFont typeface="Wingdings" pitchFamily="2" charset="2"/>
              <a:buChar char="Ø"/>
            </a:pPr>
            <a:r>
              <a:rPr lang="tr-TR" dirty="0"/>
              <a:t>Onunla eğitici oyunlar oynayın. Oynarken lider olmasına, yönetmesine izin verin.</a:t>
            </a:r>
          </a:p>
          <a:p>
            <a:pPr>
              <a:buFont typeface="Wingdings" pitchFamily="2" charset="2"/>
              <a:buChar char="Ø"/>
            </a:pPr>
            <a:r>
              <a:rPr lang="tr-TR" dirty="0"/>
              <a:t>Öğrenmeye büyük değer verdiğinizi gösterin. Çocuğunuz sizin hala öğrenen biri olduğunuzu görüyor/fark ediyor mu? </a:t>
            </a:r>
            <a:br>
              <a:rPr lang="tr-TR" dirty="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Font typeface="Wingdings" pitchFamily="2" charset="2"/>
              <a:buChar char="Ø"/>
            </a:pPr>
            <a:r>
              <a:rPr lang="tr-TR" dirty="0"/>
              <a:t>Çocuğunuz başarmayı istediği halde sizinle güç savaşına girdiği için çalışmayabilir. Ona zorla bir şeyi yaptıramazsınız. Ama bunun sonucuna katlanmasına izin verebilirsiniz.</a:t>
            </a:r>
            <a:br>
              <a:rPr lang="tr-TR" dirty="0"/>
            </a:br>
            <a:r>
              <a:rPr lang="tr-TR" b="1" dirty="0">
                <a:solidFill>
                  <a:srgbClr val="C00000"/>
                </a:solidFill>
              </a:rPr>
              <a:t>“ Tabii ki senin başarılı olmanı istiyorum, ama sen eğer kötü notla mutlu olacaksan, bu konuda yapabileceğim bir şey yok” </a:t>
            </a:r>
            <a:r>
              <a:rPr lang="tr-TR" dirty="0"/>
              <a:t>diyerek bu güç savaşından kendinizi sıyırabilirsiniz.</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DERSLERE ÇALIŞMADA İPUCLARI</a:t>
            </a:r>
          </a:p>
        </p:txBody>
      </p:sp>
      <p:sp>
        <p:nvSpPr>
          <p:cNvPr id="3" name="2 İçerik Yer Tutucusu"/>
          <p:cNvSpPr>
            <a:spLocks noGrp="1"/>
          </p:cNvSpPr>
          <p:nvPr>
            <p:ph idx="1"/>
          </p:nvPr>
        </p:nvSpPr>
        <p:spPr/>
        <p:txBody>
          <a:bodyPr>
            <a:normAutofit fontScale="92500" lnSpcReduction="20000"/>
          </a:bodyPr>
          <a:lstStyle/>
          <a:p>
            <a:r>
              <a:rPr lang="tr-TR" b="1" dirty="0"/>
              <a:t>Matematik çalışırken,</a:t>
            </a:r>
            <a:r>
              <a:rPr lang="tr-TR" dirty="0"/>
              <a:t/>
            </a:r>
            <a:br>
              <a:rPr lang="tr-TR" dirty="0"/>
            </a:br>
            <a:r>
              <a:rPr lang="tr-TR" dirty="0"/>
              <a:t/>
            </a:r>
            <a:br>
              <a:rPr lang="tr-TR" dirty="0"/>
            </a:br>
            <a:r>
              <a:rPr lang="tr-TR" b="1" dirty="0"/>
              <a:t>Çalışma tahtası kullanın</a:t>
            </a:r>
            <a:r>
              <a:rPr lang="tr-TR" dirty="0"/>
              <a:t/>
            </a:r>
            <a:br>
              <a:rPr lang="tr-TR" dirty="0"/>
            </a:br>
            <a:r>
              <a:rPr lang="tr-TR" dirty="0"/>
              <a:t>Tahtaya çözmesi için birkaç matematik problemi yazın. Bazı çocuklar tahtayı kağıt kaleme tercih ederler. Değişik renk kalemler kullanın. Bunlar dikkatlerini arttırmaya yardımcı olacaktır.</a:t>
            </a:r>
            <a:br>
              <a:rPr lang="tr-TR" dirty="0"/>
            </a:br>
            <a:r>
              <a:rPr lang="tr-TR" dirty="0"/>
              <a:t/>
            </a:r>
            <a:br>
              <a:rPr lang="tr-TR" dirty="0"/>
            </a:br>
            <a:r>
              <a:rPr lang="tr-TR" b="1" dirty="0"/>
              <a:t>Saatle yarışın</a:t>
            </a:r>
            <a:r>
              <a:rPr lang="tr-TR" dirty="0"/>
              <a:t/>
            </a:r>
            <a:br>
              <a:rPr lang="tr-TR" dirty="0"/>
            </a:br>
            <a:r>
              <a:rPr lang="tr-TR" dirty="0"/>
              <a:t>Çocuğunuz özellikle test çözerken saat kurun. Siz bu arada 1 sayfayı ne kadar zamanda bitirdiğini not alın. Diğer teste geçtiğinde çocuğu biraz daha hızlandırmak için motive edin. Bu arada zamanı kısaltın. Dikkatini hızla toplamasına yardımcı olacaktır.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b="1" dirty="0"/>
              <a:t>Türkçe çalışırken,</a:t>
            </a:r>
            <a:r>
              <a:rPr lang="tr-TR" dirty="0"/>
              <a:t/>
            </a:r>
            <a:br>
              <a:rPr lang="tr-TR" dirty="0"/>
            </a:br>
            <a:r>
              <a:rPr lang="tr-TR" dirty="0"/>
              <a:t/>
            </a:r>
            <a:br>
              <a:rPr lang="tr-TR" dirty="0"/>
            </a:br>
            <a:r>
              <a:rPr lang="tr-TR" b="1" dirty="0"/>
              <a:t>Renkli kalemler kullanın</a:t>
            </a:r>
            <a:r>
              <a:rPr lang="tr-TR" dirty="0"/>
              <a:t/>
            </a:r>
            <a:br>
              <a:rPr lang="tr-TR" dirty="0"/>
            </a:br>
            <a:r>
              <a:rPr lang="tr-TR" dirty="0"/>
              <a:t>Çocukların özellikle düz okuma parçalarında dikkatleri kolayca dağılabiliyor. Bunun için okuma parçalarının önemli yerlerinin altını renkli kalemlerle çizin. Çalışırken daha kolaylık olacaktır ve onların hatırlamalarına yardımcı olacaktır.</a:t>
            </a:r>
          </a:p>
          <a:p>
            <a:pPr>
              <a:buNone/>
            </a:pPr>
            <a:r>
              <a:rPr lang="tr-TR" dirty="0"/>
              <a:t/>
            </a:r>
            <a:br>
              <a:rPr lang="tr-TR" dirty="0"/>
            </a:br>
            <a:r>
              <a:rPr lang="tr-TR" b="1" dirty="0"/>
              <a:t>Piyano egzersizi yaptırın</a:t>
            </a:r>
            <a:r>
              <a:rPr lang="tr-TR" dirty="0"/>
              <a:t/>
            </a:r>
            <a:br>
              <a:rPr lang="tr-TR" dirty="0"/>
            </a:br>
            <a:r>
              <a:rPr lang="tr-TR" dirty="0"/>
              <a:t>Heceleme çalışması için piyano egzersizi çok öğreticidir. Çocuğun ellerini masaya koyun ve en kısa heceden en uzun heceli kelimeye kadar parmaklarını masaya vurarak kelimeleri heceletin. Hem eğlenecek, hem de unutmayacaktır.</a:t>
            </a:r>
            <a:br>
              <a:rPr lang="tr-TR" dirty="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b="1" dirty="0"/>
              <a:t>Resim çizerek anlatın</a:t>
            </a:r>
            <a:r>
              <a:rPr lang="tr-TR" dirty="0"/>
              <a:t/>
            </a:r>
            <a:br>
              <a:rPr lang="tr-TR" dirty="0"/>
            </a:br>
            <a:r>
              <a:rPr lang="tr-TR" dirty="0"/>
              <a:t>Bir başka hafızayı canlı tutmanın yolu resim çizmektir. Görsel zekaya bilgi aktarmak onun olayları zihninde daha iyi canlandırmasını sağlayacaktır. Bu da bilgileri öğrenmesini kolaylaştıracaktır.</a:t>
            </a:r>
          </a:p>
          <a:p>
            <a:r>
              <a:rPr lang="tr-TR" b="1" dirty="0"/>
              <a:t>Not kağıtları kullanın</a:t>
            </a:r>
            <a:r>
              <a:rPr lang="tr-TR" dirty="0"/>
              <a:t/>
            </a:r>
            <a:br>
              <a:rPr lang="tr-TR" dirty="0"/>
            </a:br>
            <a:r>
              <a:rPr lang="tr-TR" dirty="0"/>
              <a:t>Ders çalışırken cevapların üzerine not kağıtları yapıştırın ve çocuğunuzdan kendisini test etmesini isteyin. Kendi kendine yaptığı bu çalışma ve bildiği sorular kendine güvenini arttıracak, bilmediklerini daha iyi kavrayacaktır.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etin kutusu"/>
          <p:cNvSpPr txBox="1"/>
          <p:nvPr/>
        </p:nvSpPr>
        <p:spPr>
          <a:xfrm>
            <a:off x="428596" y="1428736"/>
            <a:ext cx="5357850" cy="369332"/>
          </a:xfrm>
          <a:prstGeom prst="rect">
            <a:avLst/>
          </a:prstGeom>
          <a:noFill/>
        </p:spPr>
        <p:txBody>
          <a:bodyPr wrap="square" rtlCol="0">
            <a:spAutoFit/>
          </a:bodyPr>
          <a:lstStyle/>
          <a:p>
            <a:endParaRPr lang="tr-TR" dirty="0"/>
          </a:p>
        </p:txBody>
      </p:sp>
      <p:sp>
        <p:nvSpPr>
          <p:cNvPr id="10" name="9 Metin kutusu"/>
          <p:cNvSpPr txBox="1"/>
          <p:nvPr/>
        </p:nvSpPr>
        <p:spPr>
          <a:xfrm>
            <a:off x="428596" y="548680"/>
            <a:ext cx="6643734" cy="5755422"/>
          </a:xfrm>
          <a:prstGeom prst="rect">
            <a:avLst/>
          </a:prstGeom>
          <a:noFill/>
        </p:spPr>
        <p:txBody>
          <a:bodyPr wrap="square" rtlCol="0">
            <a:spAutoFit/>
          </a:bodyPr>
          <a:lstStyle/>
          <a:p>
            <a:pPr>
              <a:lnSpc>
                <a:spcPct val="80000"/>
              </a:lnSpc>
            </a:pPr>
            <a:r>
              <a:rPr lang="tr-TR" sz="4000" b="1" dirty="0">
                <a:solidFill>
                  <a:srgbClr val="FF0000"/>
                </a:solidFill>
                <a:latin typeface="Comic Sans MS" pitchFamily="66" charset="0"/>
              </a:rPr>
              <a:t>ALTIN KURALLAR</a:t>
            </a:r>
          </a:p>
          <a:p>
            <a:pPr>
              <a:lnSpc>
                <a:spcPct val="80000"/>
              </a:lnSpc>
            </a:pPr>
            <a:endParaRPr lang="tr-TR" sz="2400" b="1" dirty="0">
              <a:solidFill>
                <a:srgbClr val="002060"/>
              </a:solidFill>
            </a:endParaRPr>
          </a:p>
          <a:p>
            <a:pPr>
              <a:lnSpc>
                <a:spcPct val="80000"/>
              </a:lnSpc>
            </a:pPr>
            <a:endParaRPr lang="tr-TR" sz="2400" b="1" dirty="0">
              <a:solidFill>
                <a:srgbClr val="002060"/>
              </a:solidFill>
            </a:endParaRPr>
          </a:p>
          <a:p>
            <a:pPr>
              <a:lnSpc>
                <a:spcPct val="80000"/>
              </a:lnSpc>
            </a:pPr>
            <a:r>
              <a:rPr lang="tr-TR" sz="2400" b="1" dirty="0">
                <a:solidFill>
                  <a:srgbClr val="002060"/>
                </a:solidFill>
              </a:rPr>
              <a:t>*</a:t>
            </a:r>
            <a:r>
              <a:rPr lang="tr-TR" sz="2400" b="1" dirty="0">
                <a:solidFill>
                  <a:srgbClr val="002060"/>
                </a:solidFill>
                <a:latin typeface="Comic Sans MS" pitchFamily="66" charset="0"/>
              </a:rPr>
              <a:t>Gülünç duruma düşürülen çocuk çekingen olur.</a:t>
            </a:r>
          </a:p>
          <a:p>
            <a:pPr>
              <a:lnSpc>
                <a:spcPct val="80000"/>
              </a:lnSpc>
            </a:pPr>
            <a:endParaRPr lang="tr-TR" sz="2400" b="1" dirty="0">
              <a:solidFill>
                <a:srgbClr val="002060"/>
              </a:solidFill>
              <a:latin typeface="Comic Sans MS" pitchFamily="66" charset="0"/>
            </a:endParaRPr>
          </a:p>
          <a:p>
            <a:pPr>
              <a:lnSpc>
                <a:spcPct val="80000"/>
              </a:lnSpc>
            </a:pPr>
            <a:r>
              <a:rPr lang="tr-TR" sz="2400" b="1" dirty="0">
                <a:solidFill>
                  <a:srgbClr val="002060"/>
                </a:solidFill>
                <a:latin typeface="Comic Sans MS" pitchFamily="66" charset="0"/>
              </a:rPr>
              <a:t>*Tenkit edilen çocuk her zaman kendini kabahatli   bulur ve kendine güveni olmaz.</a:t>
            </a:r>
          </a:p>
          <a:p>
            <a:pPr>
              <a:lnSpc>
                <a:spcPct val="80000"/>
              </a:lnSpc>
            </a:pPr>
            <a:endParaRPr lang="tr-TR" sz="2400" b="1" dirty="0">
              <a:solidFill>
                <a:srgbClr val="002060"/>
              </a:solidFill>
              <a:latin typeface="Comic Sans MS" pitchFamily="66" charset="0"/>
            </a:endParaRPr>
          </a:p>
          <a:p>
            <a:pPr>
              <a:lnSpc>
                <a:spcPct val="80000"/>
              </a:lnSpc>
            </a:pPr>
            <a:r>
              <a:rPr lang="tr-TR" sz="2400" b="1" dirty="0">
                <a:solidFill>
                  <a:srgbClr val="002060"/>
                </a:solidFill>
                <a:latin typeface="Comic Sans MS" pitchFamily="66" charset="0"/>
              </a:rPr>
              <a:t>*Kendisine inanılmayan çocuk, yalancı ve dolandırıcı olur.</a:t>
            </a:r>
          </a:p>
          <a:p>
            <a:pPr>
              <a:lnSpc>
                <a:spcPct val="80000"/>
              </a:lnSpc>
            </a:pPr>
            <a:endParaRPr lang="tr-TR" sz="2400" b="1" dirty="0">
              <a:solidFill>
                <a:srgbClr val="002060"/>
              </a:solidFill>
              <a:latin typeface="Comic Sans MS" pitchFamily="66" charset="0"/>
            </a:endParaRPr>
          </a:p>
          <a:p>
            <a:pPr>
              <a:lnSpc>
                <a:spcPct val="80000"/>
              </a:lnSpc>
            </a:pPr>
            <a:r>
              <a:rPr lang="tr-TR" sz="2400" b="1" dirty="0">
                <a:solidFill>
                  <a:srgbClr val="002060"/>
                </a:solidFill>
                <a:latin typeface="Comic Sans MS" pitchFamily="66" charset="0"/>
              </a:rPr>
              <a:t>*Kin ve nefret içinde yaşayan çocuk, düşmanca duygular geliştirmeye başlar.</a:t>
            </a:r>
          </a:p>
          <a:p>
            <a:pPr>
              <a:lnSpc>
                <a:spcPct val="80000"/>
              </a:lnSpc>
            </a:pPr>
            <a:endParaRPr lang="tr-TR" sz="2400" b="1" dirty="0">
              <a:solidFill>
                <a:srgbClr val="002060"/>
              </a:solidFill>
              <a:latin typeface="Comic Sans MS" pitchFamily="66" charset="0"/>
            </a:endParaRPr>
          </a:p>
          <a:p>
            <a:pPr>
              <a:lnSpc>
                <a:spcPct val="80000"/>
              </a:lnSpc>
            </a:pPr>
            <a:r>
              <a:rPr lang="tr-TR" sz="2400" b="1" dirty="0">
                <a:solidFill>
                  <a:srgbClr val="002060"/>
                </a:solidFill>
                <a:latin typeface="Comic Sans MS" pitchFamily="66" charset="0"/>
              </a:rPr>
              <a:t>*Kendisine sabırla muamele yapılan çocuk, hoşgörülü olur.</a:t>
            </a:r>
          </a:p>
          <a:p>
            <a:pPr>
              <a:lnSpc>
                <a:spcPct val="80000"/>
              </a:lnSpc>
            </a:pPr>
            <a:endParaRPr lang="tr-TR" b="1" dirty="0">
              <a:solidFill>
                <a:srgbClr val="002060"/>
              </a:solidFill>
              <a:latin typeface="Comic Sans MS" pitchFamily="66" charset="0"/>
            </a:endParaRPr>
          </a:p>
          <a:p>
            <a:pPr>
              <a:lnSpc>
                <a:spcPct val="80000"/>
              </a:lnSpc>
            </a:pPr>
            <a:endParaRPr lang="tr-TR" b="1" dirty="0">
              <a:solidFill>
                <a:srgbClr val="00206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2886" y="692696"/>
            <a:ext cx="8229600" cy="1143000"/>
          </a:xfrm>
        </p:spPr>
        <p:txBody>
          <a:bodyPr>
            <a:normAutofit fontScale="90000"/>
          </a:bodyPr>
          <a:lstStyle/>
          <a:p>
            <a:r>
              <a:rPr lang="tr-TR">
                <a:solidFill>
                  <a:srgbClr val="FF0000"/>
                </a:solidFill>
              </a:rPr>
              <a:t>VERİMLİ ÇALIŞMAYI ENGELLEYEBİLECEK AİLEVİ NEDENLER</a:t>
            </a:r>
            <a:endParaRPr lang="tr-TR" dirty="0">
              <a:solidFill>
                <a:srgbClr val="FF0000"/>
              </a:solidFill>
            </a:endParaRPr>
          </a:p>
        </p:txBody>
      </p:sp>
      <p:pic>
        <p:nvPicPr>
          <p:cNvPr id="4" name="Picture 6" descr="J0079052"/>
          <p:cNvPicPr>
            <a:picLocks noChangeAspect="1" noChangeArrowheads="1"/>
          </p:cNvPicPr>
          <p:nvPr/>
        </p:nvPicPr>
        <p:blipFill>
          <a:blip r:embed="rId2"/>
          <a:srcRect/>
          <a:stretch>
            <a:fillRect/>
          </a:stretch>
        </p:blipFill>
        <p:spPr bwMode="auto">
          <a:xfrm>
            <a:off x="857224" y="2428868"/>
            <a:ext cx="7000924" cy="33575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80728"/>
            <a:ext cx="7239000" cy="4846320"/>
          </a:xfrm>
        </p:spPr>
        <p:txBody>
          <a:bodyPr>
            <a:normAutofit/>
          </a:bodyPr>
          <a:lstStyle/>
          <a:p>
            <a:pPr>
              <a:lnSpc>
                <a:spcPct val="100000"/>
              </a:lnSpc>
              <a:spcBef>
                <a:spcPct val="50000"/>
              </a:spcBef>
              <a:buClrTx/>
              <a:buSzTx/>
              <a:buFontTx/>
              <a:buNone/>
            </a:pPr>
            <a:r>
              <a:rPr lang="tr-TR" dirty="0">
                <a:solidFill>
                  <a:srgbClr val="663300"/>
                </a:solidFill>
              </a:rPr>
              <a:t>- Anne baba arasında sağlıksız iletişim, huzursuz ev ortamı,                                                                                                                                                                     </a:t>
            </a:r>
          </a:p>
          <a:p>
            <a:pPr>
              <a:lnSpc>
                <a:spcPct val="100000"/>
              </a:lnSpc>
              <a:spcBef>
                <a:spcPct val="50000"/>
              </a:spcBef>
              <a:buClrTx/>
              <a:buSzTx/>
              <a:buFontTx/>
              <a:buNone/>
            </a:pPr>
            <a:r>
              <a:rPr lang="tr-TR" dirty="0">
                <a:solidFill>
                  <a:srgbClr val="663300"/>
                </a:solidFill>
              </a:rPr>
              <a:t>- Gerçekçi olmayan beklentiler,</a:t>
            </a:r>
          </a:p>
          <a:p>
            <a:pPr>
              <a:lnSpc>
                <a:spcPct val="100000"/>
              </a:lnSpc>
              <a:spcBef>
                <a:spcPct val="50000"/>
              </a:spcBef>
              <a:buClrTx/>
              <a:buSzTx/>
              <a:buFontTx/>
              <a:buNone/>
            </a:pPr>
            <a:r>
              <a:rPr lang="tr-TR" dirty="0">
                <a:solidFill>
                  <a:srgbClr val="663300"/>
                </a:solidFill>
              </a:rPr>
              <a:t>- Anne babanın olumsuz model olması,</a:t>
            </a:r>
          </a:p>
          <a:p>
            <a:pPr>
              <a:lnSpc>
                <a:spcPct val="100000"/>
              </a:lnSpc>
              <a:spcBef>
                <a:spcPct val="50000"/>
              </a:spcBef>
              <a:buClrTx/>
              <a:buSzTx/>
              <a:buFontTx/>
              <a:buNone/>
            </a:pPr>
            <a:r>
              <a:rPr lang="tr-TR" dirty="0">
                <a:solidFill>
                  <a:srgbClr val="663300"/>
                </a:solidFill>
              </a:rPr>
              <a:t>- Ailenin okula karşı olumsuz tutumları,</a:t>
            </a:r>
          </a:p>
          <a:p>
            <a:pPr>
              <a:lnSpc>
                <a:spcPct val="100000"/>
              </a:lnSpc>
              <a:spcBef>
                <a:spcPct val="50000"/>
              </a:spcBef>
              <a:buClrTx/>
              <a:buSzTx/>
              <a:buFontTx/>
              <a:buNone/>
            </a:pPr>
            <a:r>
              <a:rPr lang="tr-TR" dirty="0">
                <a:solidFill>
                  <a:srgbClr val="663300"/>
                </a:solidFill>
              </a:rPr>
              <a:t>- Çocuğa sınır koyamama,</a:t>
            </a:r>
          </a:p>
          <a:p>
            <a:pPr>
              <a:lnSpc>
                <a:spcPct val="100000"/>
              </a:lnSpc>
              <a:spcBef>
                <a:spcPct val="50000"/>
              </a:spcBef>
              <a:buClrTx/>
              <a:buSzTx/>
              <a:buFontTx/>
              <a:buNone/>
            </a:pPr>
            <a:r>
              <a:rPr lang="tr-TR" dirty="0">
                <a:solidFill>
                  <a:srgbClr val="663300"/>
                </a:solidFill>
              </a:rPr>
              <a:t>- Uygun çalışma ortamının sağlanamaması,</a:t>
            </a:r>
          </a:p>
          <a:p>
            <a:pPr>
              <a:lnSpc>
                <a:spcPct val="100000"/>
              </a:lnSpc>
              <a:spcBef>
                <a:spcPct val="50000"/>
              </a:spcBef>
              <a:buClrTx/>
              <a:buSzTx/>
              <a:buFontTx/>
              <a:buNone/>
            </a:pPr>
            <a:r>
              <a:rPr lang="tr-TR" dirty="0">
                <a:solidFill>
                  <a:srgbClr val="663300"/>
                </a:solidFill>
              </a:rPr>
              <a:t>- Anne babanın baskıcı tutumları vb.</a:t>
            </a:r>
          </a:p>
          <a:p>
            <a:endParaRPr lang="tr-T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7239000" cy="5904656"/>
          </a:xfrm>
        </p:spPr>
        <p:txBody>
          <a:bodyPr>
            <a:normAutofit/>
          </a:bodyPr>
          <a:lstStyle/>
          <a:p>
            <a:pPr lvl="1"/>
            <a:r>
              <a:rPr lang="tr-TR" sz="2400" dirty="0">
                <a:solidFill>
                  <a:srgbClr val="FF0000"/>
                </a:solidFill>
              </a:rPr>
              <a:t>Çocuğun ders çalışmaktan başka sorumluluğu yokmuş gibi davranarak aslında gelişimi için gerekli olan;</a:t>
            </a:r>
          </a:p>
          <a:p>
            <a:pPr>
              <a:buFont typeface="Wingdings" pitchFamily="2" charset="2"/>
              <a:buChar char="ü"/>
            </a:pPr>
            <a:r>
              <a:rPr lang="tr-TR" sz="2200" dirty="0"/>
              <a:t> arkadaşlarıyla oyun oynama,</a:t>
            </a:r>
          </a:p>
          <a:p>
            <a:pPr>
              <a:buFont typeface="Wingdings" pitchFamily="2" charset="2"/>
              <a:buChar char="ü"/>
            </a:pPr>
            <a:r>
              <a:rPr lang="tr-TR" sz="2200" dirty="0"/>
              <a:t> sportif faaliyetlere katılma, </a:t>
            </a:r>
          </a:p>
          <a:p>
            <a:pPr>
              <a:buFont typeface="Wingdings" pitchFamily="2" charset="2"/>
              <a:buChar char="ü"/>
            </a:pPr>
            <a:r>
              <a:rPr lang="tr-TR" sz="2200" dirty="0"/>
              <a:t>resim yapma, </a:t>
            </a:r>
          </a:p>
          <a:p>
            <a:pPr>
              <a:buFont typeface="Wingdings" pitchFamily="2" charset="2"/>
              <a:buChar char="ü"/>
            </a:pPr>
            <a:r>
              <a:rPr lang="tr-TR" sz="2200" dirty="0"/>
              <a:t>müzik dinleme, </a:t>
            </a:r>
          </a:p>
          <a:p>
            <a:pPr>
              <a:buFont typeface="Wingdings" pitchFamily="2" charset="2"/>
              <a:buChar char="ü"/>
            </a:pPr>
            <a:r>
              <a:rPr lang="tr-TR" sz="2200" dirty="0"/>
              <a:t>yetişkinlerle vakit geçirme </a:t>
            </a:r>
          </a:p>
          <a:p>
            <a:pPr marL="0" indent="0">
              <a:buNone/>
            </a:pPr>
            <a:r>
              <a:rPr lang="tr-TR" sz="2200" dirty="0"/>
              <a:t>	gibi etkinliklerin anne baba tarafından gereksiz görülmesi hatta çocuğa bunları gerçekleştirmesi için izin verilmemesi. Bu tutumların yol açtığı yüksek kaygının sadece kendisi bile başarısızlığın oluşmasında önemli bir etkendir.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idx="2"/>
          </p:nvPr>
        </p:nvSpPr>
        <p:spPr>
          <a:xfrm>
            <a:off x="463383" y="1085227"/>
            <a:ext cx="5043494" cy="4864053"/>
          </a:xfrm>
        </p:spPr>
        <p:txBody>
          <a:bodyPr>
            <a:normAutofit/>
          </a:bodyPr>
          <a:lstStyle/>
          <a:p>
            <a:r>
              <a:rPr lang="tr-TR" sz="2200" dirty="0"/>
              <a:t>	Anne babanın </a:t>
            </a:r>
            <a:r>
              <a:rPr lang="tr-TR" sz="2200" b="1" dirty="0"/>
              <a:t>çok kaygılı </a:t>
            </a:r>
            <a:r>
              <a:rPr lang="tr-TR" sz="2200" dirty="0"/>
              <a:t>olması çocuğun da kaygılanmasına neden olur. </a:t>
            </a:r>
          </a:p>
          <a:p>
            <a:r>
              <a:rPr lang="tr-TR" sz="2200" dirty="0"/>
              <a:t>	</a:t>
            </a:r>
          </a:p>
          <a:p>
            <a:r>
              <a:rPr lang="tr-TR" sz="2200" dirty="0"/>
              <a:t>	Anne babalardaki başarısızlık kaygısı, başarısızlık var olmadan hatta daha çocuk okula başlamadan önce de görülür ve bazen tüm okul yaşamı boyunca sürer. Çocuğa da bulaşan bu kaygı çocuğun gerçek performansını ortaya koymasını engelleyerek başarısızlığa sebep olur.</a:t>
            </a:r>
          </a:p>
          <a:p>
            <a:endParaRPr lang="tr-TR" dirty="0"/>
          </a:p>
          <a:p>
            <a:endParaRPr lang="tr-TR" dirty="0"/>
          </a:p>
          <a:p>
            <a:endParaRPr lang="tr-TR" dirty="0"/>
          </a:p>
        </p:txBody>
      </p:sp>
      <p:sp>
        <p:nvSpPr>
          <p:cNvPr id="3" name="2 İçerik Yer Tutucusu"/>
          <p:cNvSpPr>
            <a:spLocks noGrp="1"/>
          </p:cNvSpPr>
          <p:nvPr>
            <p:ph sz="half" idx="1"/>
          </p:nvPr>
        </p:nvSpPr>
        <p:spPr>
          <a:xfrm>
            <a:off x="4071934" y="273050"/>
            <a:ext cx="4614866" cy="5853113"/>
          </a:xfrm>
        </p:spPr>
        <p:txBody>
          <a:bodyPr>
            <a:normAutofit/>
          </a:bodyPr>
          <a:lstStyle/>
          <a:p>
            <a:endParaRPr lang="tr-TR" dirty="0"/>
          </a:p>
          <a:p>
            <a:endParaRPr lang="tr-TR" dirty="0"/>
          </a:p>
          <a:p>
            <a:endParaRPr lang="tr-TR" dirty="0"/>
          </a:p>
        </p:txBody>
      </p:sp>
      <p:pic>
        <p:nvPicPr>
          <p:cNvPr id="9217" name="Picture 1" descr="http://oks2007.meb.gov.tr/images/oks/rehber3.gif"/>
          <p:cNvPicPr>
            <a:picLocks noChangeAspect="1" noChangeArrowheads="1"/>
          </p:cNvPicPr>
          <p:nvPr/>
        </p:nvPicPr>
        <p:blipFill>
          <a:blip r:embed="rId2"/>
          <a:srcRect/>
          <a:stretch>
            <a:fillRect/>
          </a:stretch>
        </p:blipFill>
        <p:spPr bwMode="auto">
          <a:xfrm>
            <a:off x="5499981" y="1390825"/>
            <a:ext cx="2571768" cy="36175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043890" cy="1084248"/>
          </a:xfrm>
        </p:spPr>
        <p:txBody>
          <a:bodyPr>
            <a:normAutofit fontScale="90000"/>
          </a:bodyPr>
          <a:lstStyle/>
          <a:p>
            <a:pPr algn="ctr"/>
            <a:r>
              <a:rPr lang="tr-TR" sz="3200" dirty="0">
                <a:solidFill>
                  <a:srgbClr val="C00000"/>
                </a:solidFill>
              </a:rPr>
              <a:t/>
            </a:r>
            <a:br>
              <a:rPr lang="tr-TR" sz="3200" dirty="0">
                <a:solidFill>
                  <a:srgbClr val="C00000"/>
                </a:solidFill>
              </a:rPr>
            </a:br>
            <a:r>
              <a:rPr lang="tr-TR" sz="3200" dirty="0">
                <a:solidFill>
                  <a:srgbClr val="C00000"/>
                </a:solidFill>
              </a:rPr>
              <a:t>VERİMLİ DERS ÇALIŞMAYI ENGELLEYEN      </a:t>
            </a:r>
            <a:r>
              <a:rPr lang="tr-TR" sz="3200" dirty="0">
                <a:solidFill>
                  <a:schemeClr val="tx1"/>
                </a:solidFill>
              </a:rPr>
              <a:t>ÖĞRENCİ</a:t>
            </a:r>
            <a:r>
              <a:rPr lang="tr-TR" sz="3200" dirty="0">
                <a:solidFill>
                  <a:srgbClr val="C00000"/>
                </a:solidFill>
              </a:rPr>
              <a:t> KAYNAKLI NEDENLER</a:t>
            </a:r>
          </a:p>
        </p:txBody>
      </p:sp>
      <p:sp>
        <p:nvSpPr>
          <p:cNvPr id="4" name="3 Metin Yer Tutucusu"/>
          <p:cNvSpPr>
            <a:spLocks noGrp="1"/>
          </p:cNvSpPr>
          <p:nvPr>
            <p:ph type="body" idx="2"/>
          </p:nvPr>
        </p:nvSpPr>
        <p:spPr>
          <a:xfrm>
            <a:off x="457200" y="1435101"/>
            <a:ext cx="7829576" cy="708016"/>
          </a:xfrm>
        </p:spPr>
        <p:txBody>
          <a:bodyPr>
            <a:normAutofit/>
          </a:bodyPr>
          <a:lstStyle/>
          <a:p>
            <a:r>
              <a:rPr lang="tr-TR" sz="2000" dirty="0"/>
              <a:t>Çocuk ödevlerini tek başına yapamadığını söylüyor ve ana-babadan yardım istiyorsa bunun nedenleri araştırılmalıdır.</a:t>
            </a:r>
          </a:p>
        </p:txBody>
      </p:sp>
      <p:sp>
        <p:nvSpPr>
          <p:cNvPr id="3" name="2 İçerik Yer Tutucusu"/>
          <p:cNvSpPr>
            <a:spLocks noGrp="1"/>
          </p:cNvSpPr>
          <p:nvPr>
            <p:ph sz="half" idx="1"/>
          </p:nvPr>
        </p:nvSpPr>
        <p:spPr>
          <a:xfrm>
            <a:off x="571472" y="2357430"/>
            <a:ext cx="8072494" cy="3768733"/>
          </a:xfrm>
        </p:spPr>
        <p:txBody>
          <a:bodyPr>
            <a:normAutofit fontScale="92500" lnSpcReduction="20000"/>
          </a:bodyPr>
          <a:lstStyle/>
          <a:p>
            <a:pPr>
              <a:buFont typeface="Wingdings" pitchFamily="2" charset="2"/>
              <a:buChar char="ü"/>
            </a:pPr>
            <a:r>
              <a:rPr lang="tr-TR" dirty="0"/>
              <a:t>Verilen ödevler çocuğun kapasitesinin üzerinde olabilir.</a:t>
            </a:r>
          </a:p>
          <a:p>
            <a:pPr>
              <a:buFont typeface="Wingdings" pitchFamily="2" charset="2"/>
              <a:buChar char="ü"/>
            </a:pPr>
            <a:r>
              <a:rPr lang="tr-TR" dirty="0"/>
              <a:t>Her aşamada kontrol ve onay beklemektedir.</a:t>
            </a:r>
          </a:p>
          <a:p>
            <a:pPr>
              <a:buFont typeface="Wingdings" pitchFamily="2" charset="2"/>
              <a:buChar char="ü"/>
            </a:pPr>
            <a:r>
              <a:rPr lang="tr-TR" dirty="0"/>
              <a:t>Çocuğun kendine güveni yoktur,</a:t>
            </a:r>
          </a:p>
          <a:p>
            <a:pPr>
              <a:buFont typeface="Wingdings" pitchFamily="2" charset="2"/>
              <a:buChar char="ü"/>
            </a:pPr>
            <a:r>
              <a:rPr lang="tr-TR" dirty="0"/>
              <a:t>Yalnız başına kaldığında yaptığı işi sürdürmekte zorluk çekmektedir.</a:t>
            </a:r>
          </a:p>
          <a:p>
            <a:pPr>
              <a:buFont typeface="Wingdings" pitchFamily="2" charset="2"/>
              <a:buChar char="ü"/>
            </a:pPr>
            <a:r>
              <a:rPr lang="tr-TR" dirty="0"/>
              <a:t>Ödevleri ana babayla birlikte yapmaya alıştığı için zorluk çekmektedir.</a:t>
            </a:r>
          </a:p>
          <a:p>
            <a:pPr>
              <a:buFont typeface="Wingdings" pitchFamily="2" charset="2"/>
              <a:buChar char="ü"/>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7758138" cy="2214578"/>
          </a:xfrm>
        </p:spPr>
        <p:txBody>
          <a:bodyPr>
            <a:normAutofit/>
          </a:bodyPr>
          <a:lstStyle/>
          <a:p>
            <a:pPr algn="ctr"/>
            <a:r>
              <a:rPr lang="tr-TR" sz="3200" dirty="0">
                <a:solidFill>
                  <a:srgbClr val="C00000"/>
                </a:solidFill>
              </a:rPr>
              <a:t>ANABABALARIN ÖDEV YAPMA KONUSUNDA EN SIK YAPTIĞI HATALAR NELERDİR?</a:t>
            </a:r>
          </a:p>
        </p:txBody>
      </p:sp>
      <p:pic>
        <p:nvPicPr>
          <p:cNvPr id="5" name="Picture 14" descr="Resim19"/>
          <p:cNvPicPr>
            <a:picLocks noChangeAspect="1" noChangeArrowheads="1"/>
          </p:cNvPicPr>
          <p:nvPr/>
        </p:nvPicPr>
        <p:blipFill>
          <a:blip r:embed="rId2"/>
          <a:srcRect/>
          <a:stretch>
            <a:fillRect/>
          </a:stretch>
        </p:blipFill>
        <p:spPr bwMode="auto">
          <a:xfrm>
            <a:off x="2971800" y="2743200"/>
            <a:ext cx="3352800" cy="268606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58802"/>
            <a:ext cx="8043890" cy="1298562"/>
          </a:xfrm>
        </p:spPr>
        <p:txBody>
          <a:bodyPr>
            <a:normAutofit fontScale="90000"/>
          </a:bodyPr>
          <a:lstStyle/>
          <a:p>
            <a:r>
              <a:rPr lang="tr-TR" sz="3200" dirty="0">
                <a:solidFill>
                  <a:srgbClr val="C00000"/>
                </a:solidFill>
              </a:rPr>
              <a:t>Ana </a:t>
            </a:r>
            <a:r>
              <a:rPr lang="tr-TR" sz="3200" dirty="0" err="1">
                <a:solidFill>
                  <a:srgbClr val="C00000"/>
                </a:solidFill>
              </a:rPr>
              <a:t>babalarIn</a:t>
            </a:r>
            <a:r>
              <a:rPr lang="tr-TR" sz="3200" dirty="0">
                <a:solidFill>
                  <a:srgbClr val="C00000"/>
                </a:solidFill>
              </a:rPr>
              <a:t> ev </a:t>
            </a:r>
            <a:r>
              <a:rPr lang="tr-TR" sz="3200" dirty="0" err="1">
                <a:solidFill>
                  <a:srgbClr val="C00000"/>
                </a:solidFill>
              </a:rPr>
              <a:t>ödevlerİ</a:t>
            </a:r>
            <a:r>
              <a:rPr lang="tr-TR" sz="3200" dirty="0">
                <a:solidFill>
                  <a:srgbClr val="C00000"/>
                </a:solidFill>
              </a:rPr>
              <a:t> konusunda </a:t>
            </a:r>
            <a:br>
              <a:rPr lang="tr-TR" sz="3200" dirty="0">
                <a:solidFill>
                  <a:srgbClr val="C00000"/>
                </a:solidFill>
              </a:rPr>
            </a:br>
            <a:r>
              <a:rPr lang="tr-TR" sz="3200" dirty="0">
                <a:solidFill>
                  <a:srgbClr val="C00000"/>
                </a:solidFill>
              </a:rPr>
              <a:t>en </a:t>
            </a:r>
            <a:r>
              <a:rPr lang="tr-TR" sz="3200" dirty="0" err="1">
                <a:solidFill>
                  <a:srgbClr val="C00000"/>
                </a:solidFill>
              </a:rPr>
              <a:t>sIk</a:t>
            </a:r>
            <a:r>
              <a:rPr lang="tr-TR" sz="3200" dirty="0">
                <a:solidFill>
                  <a:srgbClr val="C00000"/>
                </a:solidFill>
              </a:rPr>
              <a:t> </a:t>
            </a:r>
            <a:r>
              <a:rPr lang="tr-TR" sz="3200" dirty="0" err="1">
                <a:solidFill>
                  <a:srgbClr val="C00000"/>
                </a:solidFill>
              </a:rPr>
              <a:t>yaptIğI</a:t>
            </a:r>
            <a:r>
              <a:rPr lang="tr-TR" sz="3200" dirty="0">
                <a:solidFill>
                  <a:srgbClr val="C00000"/>
                </a:solidFill>
              </a:rPr>
              <a:t> hatalar nelerdir?</a:t>
            </a:r>
            <a:r>
              <a:rPr lang="tr-TR" dirty="0"/>
              <a:t/>
            </a:r>
            <a:br>
              <a:rPr lang="tr-TR" dirty="0"/>
            </a:br>
            <a:endParaRPr lang="tr-TR" dirty="0"/>
          </a:p>
        </p:txBody>
      </p:sp>
      <p:sp>
        <p:nvSpPr>
          <p:cNvPr id="4" name="3 Metin Yer Tutucusu"/>
          <p:cNvSpPr>
            <a:spLocks noGrp="1"/>
          </p:cNvSpPr>
          <p:nvPr>
            <p:ph type="body" idx="2"/>
          </p:nvPr>
        </p:nvSpPr>
        <p:spPr>
          <a:xfrm>
            <a:off x="457200" y="2220918"/>
            <a:ext cx="5614998" cy="3851288"/>
          </a:xfrm>
        </p:spPr>
        <p:txBody>
          <a:bodyPr>
            <a:normAutofit/>
          </a:bodyPr>
          <a:lstStyle/>
          <a:p>
            <a:pPr>
              <a:buFont typeface="Wingdings" pitchFamily="2" charset="2"/>
              <a:buChar char="Ø"/>
            </a:pPr>
            <a:r>
              <a:rPr lang="tr-TR" sz="2400" dirty="0"/>
              <a:t>Güzel olmayan yazıları silip tekrar yazdırmak. Her aşamasında ödeve müdahale etmek, mükemmel olmasını istemek,</a:t>
            </a:r>
          </a:p>
          <a:p>
            <a:pPr>
              <a:buFont typeface="Wingdings" pitchFamily="2" charset="2"/>
              <a:buChar char="Ø"/>
            </a:pPr>
            <a:r>
              <a:rPr lang="tr-TR" sz="2400" dirty="0"/>
              <a:t>Ödevleri sık sık sorgulamak, hatırlatmak,</a:t>
            </a:r>
          </a:p>
          <a:p>
            <a:pPr>
              <a:buFont typeface="Wingdings" pitchFamily="2" charset="2"/>
              <a:buChar char="Ø"/>
            </a:pPr>
            <a:r>
              <a:rPr lang="tr-TR" sz="2400" dirty="0"/>
              <a:t>Alınmayan ödevleri telefonla başkalarından öğrenmeyi kabullenmek,</a:t>
            </a:r>
          </a:p>
          <a:p>
            <a:pPr>
              <a:buFont typeface="Wingdings" pitchFamily="2" charset="2"/>
              <a:buChar char="Ø"/>
            </a:pPr>
            <a:r>
              <a:rPr lang="tr-TR" sz="2400" dirty="0"/>
              <a:t>Ödev yaparken sürekli çocuğun yanında olmak.</a:t>
            </a:r>
          </a:p>
          <a:p>
            <a:pPr>
              <a:buFont typeface="Wingdings" pitchFamily="2" charset="2"/>
              <a:buChar char="Ø"/>
            </a:pPr>
            <a:endParaRPr lang="tr-TR" dirty="0"/>
          </a:p>
        </p:txBody>
      </p:sp>
      <p:pic>
        <p:nvPicPr>
          <p:cNvPr id="5" name="Picture 5" descr="C:\Documents and Settings\Alper\Application Data\Microsoft\Media Catalog\kkkkkkkk.jpg"/>
          <p:cNvPicPr>
            <a:picLocks noGrp="1" noChangeAspect="1" noChangeArrowheads="1"/>
          </p:cNvPicPr>
          <p:nvPr>
            <p:ph sz="half" idx="1"/>
          </p:nvPr>
        </p:nvPicPr>
        <p:blipFill>
          <a:blip r:embed="rId2"/>
          <a:stretch>
            <a:fillRect/>
          </a:stretch>
        </p:blipFill>
        <p:spPr bwMode="auto">
          <a:xfrm>
            <a:off x="6000760" y="2357430"/>
            <a:ext cx="3143272" cy="450059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788</TotalTime>
  <Words>657</Words>
  <Application>Microsoft Office PowerPoint</Application>
  <PresentationFormat>Ekran Gösterisi (4:3)</PresentationFormat>
  <Paragraphs>106</Paragraphs>
  <Slides>25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Calibri</vt:lpstr>
      <vt:lpstr>Comic Sans MS</vt:lpstr>
      <vt:lpstr>Trebuchet MS</vt:lpstr>
      <vt:lpstr>Wingdings</vt:lpstr>
      <vt:lpstr>Wingdings 2</vt:lpstr>
      <vt:lpstr>Zengin</vt:lpstr>
      <vt:lpstr>EYVAH! ÇOCUĞUM DERS         ÇALIŞMIYOR !...</vt:lpstr>
      <vt:lpstr>Sunum AkIşI</vt:lpstr>
      <vt:lpstr>VERİMLİ ÇALIŞMAYI ENGELLEYEBİLECEK AİLEVİ NEDENLER</vt:lpstr>
      <vt:lpstr>PowerPoint Sunusu</vt:lpstr>
      <vt:lpstr>PowerPoint Sunusu</vt:lpstr>
      <vt:lpstr>PowerPoint Sunusu</vt:lpstr>
      <vt:lpstr> VERİMLİ DERS ÇALIŞMAYI ENGELLEYEN      ÖĞRENCİ KAYNAKLI NEDENLER</vt:lpstr>
      <vt:lpstr>ANABABALARIN ÖDEV YAPMA KONUSUNDA EN SIK YAPTIĞI HATALAR NELERDİR?</vt:lpstr>
      <vt:lpstr>Ana babalarIn ev ödevlerİ konusunda  en sIk yaptIğI hatalar nelerdir? </vt:lpstr>
      <vt:lpstr>PowerPoint Sunusu</vt:lpstr>
      <vt:lpstr>PowerPoint Sunusu</vt:lpstr>
      <vt:lpstr>PowerPoint Sunusu</vt:lpstr>
      <vt:lpstr>PowerPoint Sunusu</vt:lpstr>
      <vt:lpstr>PowerPoint Sunusu</vt:lpstr>
      <vt:lpstr>PowerPoint Sunusu</vt:lpstr>
      <vt:lpstr>PowerPoint Sunusu</vt:lpstr>
      <vt:lpstr>DERS ÇALIŞMA ORTAMI NASIL OLMALI?  </vt:lpstr>
      <vt:lpstr>DERS ÇALIŞMA ORTAMI </vt:lpstr>
      <vt:lpstr>ÖĞRENCİLERİN DERS ÇALIŞMA ALIŞKANLIĞI KAZANMALARINDA ANNE BABALARA DÜŞEN GÖREVLER    </vt:lpstr>
      <vt:lpstr>PowerPoint Sunusu</vt:lpstr>
      <vt:lpstr>PowerPoint Sunusu</vt:lpstr>
      <vt:lpstr>DERSLERE ÇALIŞMADA İPUCLARI</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VERİMLİ DERS ÇALIŞMA YÖNTEMLERİ VELİ SUNUMU</dc:title>
  <dc:creator>user</dc:creator>
  <cp:lastModifiedBy>ekol</cp:lastModifiedBy>
  <cp:revision>96</cp:revision>
  <dcterms:modified xsi:type="dcterms:W3CDTF">2022-02-14T07:03:58Z</dcterms:modified>
</cp:coreProperties>
</file>