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7" r:id="rId4"/>
    <p:sldId id="258" r:id="rId5"/>
    <p:sldId id="259" r:id="rId6"/>
    <p:sldId id="260" r:id="rId7"/>
    <p:sldId id="261" r:id="rId8"/>
    <p:sldId id="274" r:id="rId9"/>
    <p:sldId id="262" r:id="rId10"/>
    <p:sldId id="275" r:id="rId11"/>
    <p:sldId id="263" r:id="rId12"/>
    <p:sldId id="264" r:id="rId13"/>
    <p:sldId id="265" r:id="rId14"/>
    <p:sldId id="266" r:id="rId15"/>
    <p:sldId id="276" r:id="rId16"/>
    <p:sldId id="267" r:id="rId17"/>
    <p:sldId id="268" r:id="rId18"/>
    <p:sldId id="270" r:id="rId19"/>
    <p:sldId id="271" r:id="rId20"/>
    <p:sldId id="277"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14.2.2022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251962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14.2.2022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16980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14.2.2022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678238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14.2.2022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033241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14.2.2022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958355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3720DD-5B6D-40BF-8493-A6B52D484E6B}" type="datetimeFigureOut">
              <a:rPr lang="tr-TR" smtClean="0"/>
              <a:t>14.2.2022</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502189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3720DD-5B6D-40BF-8493-A6B52D484E6B}" type="datetimeFigureOut">
              <a:rPr lang="tr-TR" smtClean="0"/>
              <a:t>14.2.2022</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332458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14.2.2022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96712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14.2.2022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501513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A23720DD-5B6D-40BF-8493-A6B52D484E6B}" type="datetimeFigureOut">
              <a:rPr lang="tr-TR" smtClean="0"/>
              <a:t>14.2.2022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234461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14.2.2022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559843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14.2.2022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09355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14.2.2022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60217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A23720DD-5B6D-40BF-8493-A6B52D484E6B}" type="datetimeFigureOut">
              <a:rPr lang="tr-TR" smtClean="0"/>
              <a:t>14.2.2022</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57119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23720DD-5B6D-40BF-8493-A6B52D484E6B}" type="datetimeFigureOut">
              <a:rPr lang="tr-TR" smtClean="0"/>
              <a:t>14.2.2022</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005877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A23720DD-5B6D-40BF-8493-A6B52D484E6B}" type="datetimeFigureOut">
              <a:rPr lang="tr-TR" smtClean="0"/>
              <a:t>14.2.2022</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54049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14.2.2022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7627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23720DD-5B6D-40BF-8493-A6B52D484E6B}" type="datetimeFigureOut">
              <a:rPr lang="tr-TR" smtClean="0"/>
              <a:t>14.2.2022</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412668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9124512" cy="6858000"/>
          </a:xfrm>
          <a:prstGeom prst="rect">
            <a:avLst/>
          </a:prstGeom>
        </p:spPr>
      </p:pic>
      <p:sp>
        <p:nvSpPr>
          <p:cNvPr id="2" name="Başlık 1"/>
          <p:cNvSpPr>
            <a:spLocks noGrp="1"/>
          </p:cNvSpPr>
          <p:nvPr>
            <p:ph type="ctrTitle"/>
          </p:nvPr>
        </p:nvSpPr>
        <p:spPr>
          <a:xfrm>
            <a:off x="1547664" y="4365104"/>
            <a:ext cx="5649774" cy="2232248"/>
          </a:xfrm>
        </p:spPr>
        <p:style>
          <a:lnRef idx="1">
            <a:schemeClr val="accent4"/>
          </a:lnRef>
          <a:fillRef idx="2">
            <a:schemeClr val="accent4"/>
          </a:fillRef>
          <a:effectRef idx="1">
            <a:schemeClr val="accent4"/>
          </a:effectRef>
          <a:fontRef idx="minor">
            <a:schemeClr val="dk1"/>
          </a:fontRef>
        </p:style>
        <p:txBody>
          <a:bodyPr/>
          <a:lstStyle/>
          <a:p>
            <a:pPr algn="ctr"/>
            <a:r>
              <a:rPr lang="tr-TR" b="1" dirty="0" smtClean="0">
                <a:solidFill>
                  <a:schemeClr val="accent4">
                    <a:lumMod val="50000"/>
                  </a:schemeClr>
                </a:solidFill>
                <a:effectLst>
                  <a:outerShdw blurRad="38100" dist="38100" dir="2700000" algn="tl">
                    <a:srgbClr val="000000">
                      <a:alpha val="43137"/>
                    </a:srgbClr>
                  </a:outerShdw>
                </a:effectLst>
              </a:rPr>
              <a:t>OKUL &amp; AİLE İLİŞKİLERİ</a:t>
            </a:r>
            <a:endParaRPr lang="tr-TR" b="1" dirty="0">
              <a:solidFill>
                <a:schemeClr val="accent4">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4610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04664"/>
            <a:ext cx="7344816" cy="5400600"/>
          </a:xfrm>
        </p:spPr>
        <p:txBody>
          <a:bodyPr/>
          <a:lstStyle/>
          <a:p>
            <a:pPr marL="0" indent="0">
              <a:buNone/>
            </a:pPr>
            <a:r>
              <a:rPr lang="tr-TR" sz="2400" dirty="0">
                <a:solidFill>
                  <a:schemeClr val="accent6">
                    <a:lumMod val="40000"/>
                    <a:lumOff val="60000"/>
                  </a:schemeClr>
                </a:solidFill>
                <a:latin typeface="Comic Sans MS" panose="030F0702030302020204" pitchFamily="66" charset="0"/>
              </a:rPr>
              <a:t>• Okulda düzenlenen faaliyetlere katılmak </a:t>
            </a:r>
            <a:endParaRPr lang="tr-TR" sz="2400" dirty="0" smtClean="0">
              <a:solidFill>
                <a:schemeClr val="accent6">
                  <a:lumMod val="40000"/>
                  <a:lumOff val="60000"/>
                </a:schemeClr>
              </a:solidFill>
              <a:latin typeface="Comic Sans MS" panose="030F0702030302020204" pitchFamily="66" charset="0"/>
            </a:endParaRPr>
          </a:p>
          <a:p>
            <a:pPr marL="0" indent="0">
              <a:buNone/>
            </a:pPr>
            <a:endParaRPr lang="tr-TR" sz="2400" dirty="0">
              <a:solidFill>
                <a:schemeClr val="accent6">
                  <a:lumMod val="40000"/>
                  <a:lumOff val="60000"/>
                </a:schemeClr>
              </a:solidFill>
              <a:latin typeface="Comic Sans MS" panose="030F0702030302020204" pitchFamily="66" charset="0"/>
            </a:endParaRPr>
          </a:p>
          <a:p>
            <a:pPr marL="0" indent="0">
              <a:buNone/>
            </a:pPr>
            <a:r>
              <a:rPr lang="tr-TR" sz="2400" dirty="0">
                <a:solidFill>
                  <a:schemeClr val="accent6">
                    <a:lumMod val="40000"/>
                    <a:lumOff val="60000"/>
                  </a:schemeClr>
                </a:solidFill>
                <a:latin typeface="Comic Sans MS" panose="030F0702030302020204" pitchFamily="66" charset="0"/>
              </a:rPr>
              <a:t>• Veli toplantılarına ve okul konferanslarına katılmak </a:t>
            </a:r>
            <a:endParaRPr lang="tr-TR" sz="2400" dirty="0" smtClean="0">
              <a:solidFill>
                <a:schemeClr val="accent6">
                  <a:lumMod val="40000"/>
                  <a:lumOff val="60000"/>
                </a:schemeClr>
              </a:solidFill>
              <a:latin typeface="Comic Sans MS" panose="030F0702030302020204" pitchFamily="66" charset="0"/>
            </a:endParaRPr>
          </a:p>
          <a:p>
            <a:pPr marL="0" indent="0">
              <a:buNone/>
            </a:pPr>
            <a:endParaRPr lang="tr-TR" sz="2400" dirty="0">
              <a:solidFill>
                <a:schemeClr val="accent6">
                  <a:lumMod val="40000"/>
                  <a:lumOff val="60000"/>
                </a:schemeClr>
              </a:solidFill>
              <a:latin typeface="Comic Sans MS" panose="030F0702030302020204" pitchFamily="66" charset="0"/>
            </a:endParaRPr>
          </a:p>
          <a:p>
            <a:pPr marL="0" indent="0">
              <a:buNone/>
            </a:pPr>
            <a:r>
              <a:rPr lang="tr-TR" sz="2400" dirty="0">
                <a:solidFill>
                  <a:schemeClr val="accent6">
                    <a:lumMod val="40000"/>
                    <a:lumOff val="60000"/>
                  </a:schemeClr>
                </a:solidFill>
                <a:latin typeface="Comic Sans MS" panose="030F0702030302020204" pitchFamily="66" charset="0"/>
              </a:rPr>
              <a:t>• Diğer anne babalarla iletişim ağı oluşturmak Bütün bunlar anne babanın çocuk hakkında bilgi sahibi olmasını kolaylaştırır.</a:t>
            </a:r>
          </a:p>
          <a:p>
            <a:endParaRPr lang="tr-TR"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3715154"/>
            <a:ext cx="4734985" cy="3142846"/>
          </a:xfrm>
          <a:prstGeom prst="rect">
            <a:avLst/>
          </a:prstGeom>
        </p:spPr>
      </p:pic>
    </p:spTree>
    <p:extLst>
      <p:ext uri="{BB962C8B-B14F-4D97-AF65-F5344CB8AC3E}">
        <p14:creationId xmlns:p14="http://schemas.microsoft.com/office/powerpoint/2010/main" val="438079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116632"/>
            <a:ext cx="7056784" cy="3850019"/>
          </a:xfrm>
        </p:spPr>
        <p:txBody>
          <a:bodyPr>
            <a:normAutofit/>
          </a:bodyPr>
          <a:lstStyle/>
          <a:p>
            <a:r>
              <a:rPr lang="tr-TR" sz="2800" dirty="0">
                <a:solidFill>
                  <a:schemeClr val="accent6">
                    <a:lumMod val="40000"/>
                    <a:lumOff val="60000"/>
                  </a:schemeClr>
                </a:solidFill>
                <a:latin typeface="Comic Sans MS" panose="030F0702030302020204" pitchFamily="66" charset="0"/>
              </a:rPr>
              <a:t>Okul Etkinlikleri ve Ebeveynler </a:t>
            </a:r>
            <a:endParaRPr lang="tr-TR" sz="2800" dirty="0" smtClean="0">
              <a:solidFill>
                <a:schemeClr val="accent6">
                  <a:lumMod val="40000"/>
                  <a:lumOff val="60000"/>
                </a:schemeClr>
              </a:solidFill>
              <a:latin typeface="Comic Sans MS" panose="030F0702030302020204" pitchFamily="66" charset="0"/>
            </a:endParaRPr>
          </a:p>
          <a:p>
            <a:endParaRPr lang="tr-TR" dirty="0">
              <a:latin typeface="Comic Sans MS" panose="030F0702030302020204" pitchFamily="66" charset="0"/>
            </a:endParaRPr>
          </a:p>
          <a:p>
            <a:pPr marL="0" indent="0" algn="ctr">
              <a:buNone/>
            </a:pPr>
            <a:r>
              <a:rPr lang="tr-TR" sz="1900" dirty="0" smtClean="0">
                <a:latin typeface="Comic Sans MS" panose="030F0702030302020204" pitchFamily="66" charset="0"/>
              </a:rPr>
              <a:t>Anne </a:t>
            </a:r>
            <a:r>
              <a:rPr lang="tr-TR" sz="1900" dirty="0">
                <a:latin typeface="Comic Sans MS" panose="030F0702030302020204" pitchFamily="66" charset="0"/>
              </a:rPr>
              <a:t>baba ve öğretmenin birlikte zaman geçirmeleri, birbirlerinden çocukla ilgili pek çok şeyi </a:t>
            </a:r>
            <a:r>
              <a:rPr lang="tr-TR" sz="1900" dirty="0" smtClean="0">
                <a:latin typeface="Comic Sans MS" panose="030F0702030302020204" pitchFamily="66" charset="0"/>
              </a:rPr>
              <a:t>öğrenmelerini </a:t>
            </a:r>
            <a:r>
              <a:rPr lang="tr-TR" sz="1900" dirty="0">
                <a:latin typeface="Comic Sans MS" panose="030F0702030302020204" pitchFamily="66" charset="0"/>
              </a:rPr>
              <a:t>sağlar. Okulda düzenlenen etkinlikler böylesi bir bilgi alışverişi için zemin hazırlar. Anne babalar çocuklarının ilgi alanları ve öğrenme davranışlarını etkileyebilecek ev içi koşullar hakkında öğretmene bilgi verebilirler. Öğretmenler ise okul içi kuralları, ev ödevleriyle ilgili olarak anne babalardan </a:t>
            </a:r>
            <a:r>
              <a:rPr lang="tr-TR" sz="1900" dirty="0" smtClean="0">
                <a:latin typeface="Comic Sans MS" panose="030F0702030302020204" pitchFamily="66" charset="0"/>
              </a:rPr>
              <a:t>beklentilerini</a:t>
            </a:r>
            <a:r>
              <a:rPr lang="tr-TR" sz="1900" dirty="0">
                <a:latin typeface="Comic Sans MS" panose="030F0702030302020204" pitchFamily="66" charset="0"/>
              </a:rPr>
              <a:t>, </a:t>
            </a:r>
            <a:r>
              <a:rPr lang="tr-TR" sz="1900" dirty="0" smtClean="0">
                <a:latin typeface="Comic Sans MS" panose="030F0702030302020204" pitchFamily="66" charset="0"/>
              </a:rPr>
              <a:t>öğrencilerin </a:t>
            </a:r>
            <a:r>
              <a:rPr lang="tr-TR" sz="1900" dirty="0">
                <a:latin typeface="Comic Sans MS" panose="030F0702030302020204" pitchFamily="66" charset="0"/>
              </a:rPr>
              <a:t>nasıl değerlendirildiklerini paylaşabilirler.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933056"/>
            <a:ext cx="4176464" cy="274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188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35696" y="404664"/>
            <a:ext cx="7055380" cy="1400530"/>
          </a:xfrm>
        </p:spPr>
        <p:txBody>
          <a:bodyPr/>
          <a:lstStyle/>
          <a:p>
            <a:r>
              <a:rPr lang="tr-TR" dirty="0">
                <a:latin typeface="Comic Sans MS" panose="030F0702030302020204" pitchFamily="66" charset="0"/>
              </a:rPr>
              <a:t>Evde Öğrenme</a:t>
            </a:r>
          </a:p>
        </p:txBody>
      </p:sp>
      <p:sp>
        <p:nvSpPr>
          <p:cNvPr id="3" name="İçerik Yer Tutucusu 2"/>
          <p:cNvSpPr>
            <a:spLocks noGrp="1"/>
          </p:cNvSpPr>
          <p:nvPr>
            <p:ph idx="1"/>
          </p:nvPr>
        </p:nvSpPr>
        <p:spPr>
          <a:xfrm>
            <a:off x="0" y="1484784"/>
            <a:ext cx="6084168" cy="5373216"/>
          </a:xfrm>
        </p:spPr>
        <p:txBody>
          <a:bodyPr>
            <a:noAutofit/>
          </a:bodyPr>
          <a:lstStyle/>
          <a:p>
            <a:r>
              <a:rPr lang="tr-TR" sz="2400" dirty="0">
                <a:latin typeface="Comic Sans MS" panose="030F0702030302020204" pitchFamily="66" charset="0"/>
              </a:rPr>
              <a:t>Günün yorgunluğu üzerine, anne babalar çocuklarıyla aralarında çekişmeye dönüşebilecek olan ödev yapma konusu ile ilgilenmek istemezler. Bu bölümde; </a:t>
            </a:r>
            <a:endParaRPr lang="tr-TR" sz="2400" dirty="0" smtClean="0">
              <a:latin typeface="Comic Sans MS" panose="030F0702030302020204" pitchFamily="66" charset="0"/>
            </a:endParaRPr>
          </a:p>
          <a:p>
            <a:pPr marL="0" indent="0">
              <a:buNone/>
            </a:pPr>
            <a:r>
              <a:rPr lang="tr-TR" sz="2400" dirty="0" smtClean="0">
                <a:latin typeface="Comic Sans MS" panose="030F0702030302020204" pitchFamily="66" charset="0"/>
              </a:rPr>
              <a:t>	• Anne </a:t>
            </a:r>
            <a:r>
              <a:rPr lang="tr-TR" sz="2400" dirty="0">
                <a:latin typeface="Comic Sans MS" panose="030F0702030302020204" pitchFamily="66" charset="0"/>
              </a:rPr>
              <a:t>babaların çocuklarının ödevlerini onların yerine yapmadan onlara nasıl yol gösterebilecekleri, </a:t>
            </a:r>
            <a:endParaRPr lang="tr-TR" sz="2400" dirty="0" smtClean="0">
              <a:latin typeface="Comic Sans MS" panose="030F0702030302020204" pitchFamily="66" charset="0"/>
            </a:endParaRPr>
          </a:p>
          <a:p>
            <a:pPr marL="0" indent="0">
              <a:buNone/>
            </a:pPr>
            <a:r>
              <a:rPr lang="tr-TR" sz="2400" dirty="0">
                <a:latin typeface="Comic Sans MS" panose="030F0702030302020204" pitchFamily="66" charset="0"/>
              </a:rPr>
              <a:t>	</a:t>
            </a:r>
            <a:r>
              <a:rPr lang="tr-TR" sz="2400" dirty="0" smtClean="0">
                <a:latin typeface="Comic Sans MS" panose="030F0702030302020204" pitchFamily="66" charset="0"/>
              </a:rPr>
              <a:t>• Çocuğun </a:t>
            </a:r>
            <a:r>
              <a:rPr lang="tr-TR" sz="2400" dirty="0">
                <a:latin typeface="Comic Sans MS" panose="030F0702030302020204" pitchFamily="66" charset="0"/>
              </a:rPr>
              <a:t>derslerine karşı duyarsız olmakla, sürekli çocukla birlikte ders çalışmak gibi uç noktalar arasında yer alan ebeveynler ve çocuklar için verimli olabilecek yaklaşımlar ele alınmaktadır.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3933056"/>
            <a:ext cx="3275856" cy="2924944"/>
          </a:xfrm>
          <a:prstGeom prst="rect">
            <a:avLst/>
          </a:prstGeom>
        </p:spPr>
      </p:pic>
    </p:spTree>
    <p:extLst>
      <p:ext uri="{BB962C8B-B14F-4D97-AF65-F5344CB8AC3E}">
        <p14:creationId xmlns:p14="http://schemas.microsoft.com/office/powerpoint/2010/main" val="2433187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077072"/>
            <a:ext cx="8424936" cy="4195481"/>
          </a:xfrm>
        </p:spPr>
        <p:txBody>
          <a:bodyPr>
            <a:normAutofit/>
          </a:bodyPr>
          <a:lstStyle/>
          <a:p>
            <a:pPr algn="ctr"/>
            <a:r>
              <a:rPr lang="tr-TR" dirty="0">
                <a:latin typeface="Comic Sans MS" panose="030F0702030302020204" pitchFamily="66" charset="0"/>
              </a:rPr>
              <a:t>İstenilen her şeyi öğrenciye okulun tek başına kazandırması mümkün değildir. Okulda öğrenciye </a:t>
            </a:r>
            <a:r>
              <a:rPr lang="tr-TR" dirty="0" smtClean="0">
                <a:latin typeface="Comic Sans MS" panose="030F0702030302020204" pitchFamily="66" charset="0"/>
              </a:rPr>
              <a:t>kazandırılanlar </a:t>
            </a:r>
            <a:r>
              <a:rPr lang="tr-TR" dirty="0">
                <a:latin typeface="Comic Sans MS" panose="030F0702030302020204" pitchFamily="66" charset="0"/>
              </a:rPr>
              <a:t>aileler tarafından da desteklenip pekiştirilmezse kısa zamanda kaybedilir. Bunun için anne babanın okulla iş birliğine girerek öğrencinin okulda hangi konuları öğrendiğini, neleri öğrenmesi gerektiğini, çocuğa hangi konularda nasıl yardımcı olabileceklerini, çocuklarının eğitiminde üstlenebilecekleri rolleri öğrenmeleri gerekir. </a:t>
            </a:r>
          </a:p>
        </p:txBody>
      </p:sp>
      <p:pic>
        <p:nvPicPr>
          <p:cNvPr id="4" name="Resim 3"/>
          <p:cNvPicPr>
            <a:picLocks noChangeAspect="1"/>
          </p:cNvPicPr>
          <p:nvPr/>
        </p:nvPicPr>
        <p:blipFill>
          <a:blip r:embed="rId2"/>
          <a:stretch>
            <a:fillRect/>
          </a:stretch>
        </p:blipFill>
        <p:spPr>
          <a:xfrm>
            <a:off x="1" y="0"/>
            <a:ext cx="9144000" cy="3933055"/>
          </a:xfrm>
          <a:prstGeom prst="rect">
            <a:avLst/>
          </a:prstGeom>
        </p:spPr>
      </p:pic>
    </p:spTree>
    <p:extLst>
      <p:ext uri="{BB962C8B-B14F-4D97-AF65-F5344CB8AC3E}">
        <p14:creationId xmlns:p14="http://schemas.microsoft.com/office/powerpoint/2010/main" val="1813971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260648"/>
            <a:ext cx="8640960" cy="6336704"/>
          </a:xfrm>
        </p:spPr>
        <p:txBody>
          <a:bodyPr>
            <a:normAutofit/>
          </a:bodyPr>
          <a:lstStyle/>
          <a:p>
            <a:r>
              <a:rPr lang="tr-TR" dirty="0">
                <a:latin typeface="Comic Sans MS" panose="030F0702030302020204" pitchFamily="66" charset="0"/>
              </a:rPr>
              <a:t>Çocukların başarılarına katkıda bulunabilmek için öncelikle onlara öğrenebilecekleri ve öğrendiklerini pekiştirebilecekleri nitelikte bir çalışma ortamı </a:t>
            </a:r>
            <a:r>
              <a:rPr lang="tr-TR" dirty="0" smtClean="0">
                <a:latin typeface="Comic Sans MS" panose="030F0702030302020204" pitchFamily="66" charset="0"/>
              </a:rPr>
              <a:t>sağlamak </a:t>
            </a:r>
            <a:r>
              <a:rPr lang="tr-TR" dirty="0">
                <a:latin typeface="Comic Sans MS" panose="030F0702030302020204" pitchFamily="66" charset="0"/>
              </a:rPr>
              <a:t>gerekir. Bu ortamın sağlanabilmesi için şunlar yapılabilir</a:t>
            </a:r>
            <a:r>
              <a:rPr lang="tr-TR" dirty="0" smtClean="0">
                <a:latin typeface="Comic Sans MS" panose="030F0702030302020204" pitchFamily="66" charset="0"/>
              </a:rPr>
              <a:t>:</a:t>
            </a:r>
          </a:p>
          <a:p>
            <a:endParaRPr lang="tr-TR" dirty="0">
              <a:latin typeface="Comic Sans MS" panose="030F0702030302020204" pitchFamily="66" charset="0"/>
            </a:endParaRPr>
          </a:p>
          <a:p>
            <a:pPr marL="0" indent="0">
              <a:buNone/>
            </a:pPr>
            <a:r>
              <a:rPr lang="tr-TR" sz="2400" dirty="0">
                <a:solidFill>
                  <a:schemeClr val="accent6">
                    <a:lumMod val="40000"/>
                    <a:lumOff val="60000"/>
                  </a:schemeClr>
                </a:solidFill>
                <a:latin typeface="Comic Sans MS" panose="030F0702030302020204" pitchFamily="66" charset="0"/>
              </a:rPr>
              <a:t>• Çocuğa çalışabileceği bir mekân hazırlamak </a:t>
            </a:r>
            <a:endParaRPr lang="tr-TR" sz="2400" dirty="0" smtClean="0">
              <a:solidFill>
                <a:schemeClr val="accent6">
                  <a:lumMod val="40000"/>
                  <a:lumOff val="60000"/>
                </a:schemeClr>
              </a:solidFill>
              <a:latin typeface="Comic Sans MS" panose="030F0702030302020204" pitchFamily="66" charset="0"/>
            </a:endParaRPr>
          </a:p>
          <a:p>
            <a:pPr marL="0" indent="0">
              <a:buNone/>
            </a:pPr>
            <a:endParaRPr lang="tr-TR" sz="2400" dirty="0" smtClean="0">
              <a:solidFill>
                <a:schemeClr val="accent6">
                  <a:lumMod val="40000"/>
                  <a:lumOff val="60000"/>
                </a:schemeClr>
              </a:solidFill>
              <a:latin typeface="Comic Sans MS" panose="030F0702030302020204" pitchFamily="66" charset="0"/>
            </a:endParaRPr>
          </a:p>
          <a:p>
            <a:pPr marL="0" indent="0">
              <a:buNone/>
            </a:pPr>
            <a:r>
              <a:rPr lang="tr-TR" sz="2400" dirty="0" smtClean="0">
                <a:solidFill>
                  <a:schemeClr val="accent6">
                    <a:lumMod val="40000"/>
                    <a:lumOff val="60000"/>
                  </a:schemeClr>
                </a:solidFill>
                <a:latin typeface="Comic Sans MS" panose="030F0702030302020204" pitchFamily="66" charset="0"/>
              </a:rPr>
              <a:t>• </a:t>
            </a:r>
            <a:r>
              <a:rPr lang="tr-TR" sz="2400" dirty="0">
                <a:solidFill>
                  <a:schemeClr val="accent6">
                    <a:lumMod val="40000"/>
                    <a:lumOff val="60000"/>
                  </a:schemeClr>
                </a:solidFill>
                <a:latin typeface="Comic Sans MS" panose="030F0702030302020204" pitchFamily="66" charset="0"/>
              </a:rPr>
              <a:t>Televizyon izleme ve bilgisayarla oynama saatlerine sınır getirmek </a:t>
            </a:r>
            <a:endParaRPr lang="tr-TR" sz="2400" dirty="0" smtClean="0">
              <a:solidFill>
                <a:schemeClr val="accent6">
                  <a:lumMod val="40000"/>
                  <a:lumOff val="60000"/>
                </a:schemeClr>
              </a:solidFill>
              <a:latin typeface="Comic Sans MS" panose="030F0702030302020204" pitchFamily="66" charset="0"/>
            </a:endParaRPr>
          </a:p>
          <a:p>
            <a:pPr marL="0" indent="0">
              <a:buNone/>
            </a:pPr>
            <a:endParaRPr lang="tr-TR" sz="2400" dirty="0" smtClean="0">
              <a:solidFill>
                <a:schemeClr val="accent6">
                  <a:lumMod val="40000"/>
                  <a:lumOff val="60000"/>
                </a:schemeClr>
              </a:solidFill>
              <a:latin typeface="Comic Sans MS" panose="030F0702030302020204" pitchFamily="66" charset="0"/>
            </a:endParaRPr>
          </a:p>
          <a:p>
            <a:pPr marL="0" indent="0">
              <a:buNone/>
            </a:pPr>
            <a:r>
              <a:rPr lang="tr-TR" sz="2400" dirty="0" smtClean="0">
                <a:solidFill>
                  <a:schemeClr val="accent6">
                    <a:lumMod val="40000"/>
                    <a:lumOff val="60000"/>
                  </a:schemeClr>
                </a:solidFill>
                <a:latin typeface="Comic Sans MS" panose="030F0702030302020204" pitchFamily="66" charset="0"/>
              </a:rPr>
              <a:t>• </a:t>
            </a:r>
            <a:r>
              <a:rPr lang="tr-TR" sz="2400" dirty="0">
                <a:solidFill>
                  <a:schemeClr val="accent6">
                    <a:lumMod val="40000"/>
                    <a:lumOff val="60000"/>
                  </a:schemeClr>
                </a:solidFill>
                <a:latin typeface="Comic Sans MS" panose="030F0702030302020204" pitchFamily="66" charset="0"/>
              </a:rPr>
              <a:t>Etkin bir zaman </a:t>
            </a:r>
            <a:r>
              <a:rPr lang="tr-TR" sz="2400" dirty="0" smtClean="0">
                <a:solidFill>
                  <a:schemeClr val="accent6">
                    <a:lumMod val="40000"/>
                    <a:lumOff val="60000"/>
                  </a:schemeClr>
                </a:solidFill>
                <a:latin typeface="Comic Sans MS" panose="030F0702030302020204" pitchFamily="66" charset="0"/>
              </a:rPr>
              <a:t>planlaması </a:t>
            </a:r>
            <a:r>
              <a:rPr lang="tr-TR" sz="2400" dirty="0">
                <a:solidFill>
                  <a:schemeClr val="accent6">
                    <a:lumMod val="40000"/>
                    <a:lumOff val="60000"/>
                  </a:schemeClr>
                </a:solidFill>
                <a:latin typeface="Comic Sans MS" panose="030F0702030302020204" pitchFamily="66" charset="0"/>
              </a:rPr>
              <a:t>ve yönetimi konusunda çocuğa yardımcı olmak </a:t>
            </a:r>
            <a:endParaRPr lang="tr-TR" sz="2400" dirty="0" smtClean="0">
              <a:solidFill>
                <a:schemeClr val="accent6">
                  <a:lumMod val="40000"/>
                  <a:lumOff val="60000"/>
                </a:schemeClr>
              </a:solidFill>
              <a:latin typeface="Comic Sans MS" panose="030F0702030302020204" pitchFamily="66" charset="0"/>
            </a:endParaRPr>
          </a:p>
          <a:p>
            <a:pPr marL="0" indent="0">
              <a:buNone/>
            </a:pPr>
            <a:endParaRPr lang="tr-TR" sz="2400" dirty="0" smtClean="0">
              <a:solidFill>
                <a:schemeClr val="accent6">
                  <a:lumMod val="40000"/>
                  <a:lumOff val="60000"/>
                </a:schemeClr>
              </a:solidFill>
              <a:latin typeface="Comic Sans MS" panose="030F0702030302020204" pitchFamily="66" charset="0"/>
            </a:endParaRPr>
          </a:p>
          <a:p>
            <a:pPr marL="0" indent="0">
              <a:buNone/>
            </a:pPr>
            <a:r>
              <a:rPr lang="tr-TR" sz="2400" dirty="0" smtClean="0">
                <a:solidFill>
                  <a:schemeClr val="accent6">
                    <a:lumMod val="40000"/>
                    <a:lumOff val="60000"/>
                  </a:schemeClr>
                </a:solidFill>
                <a:latin typeface="Comic Sans MS" panose="030F0702030302020204" pitchFamily="66" charset="0"/>
              </a:rPr>
              <a:t>• </a:t>
            </a:r>
            <a:r>
              <a:rPr lang="tr-TR" sz="2400" dirty="0">
                <a:solidFill>
                  <a:schemeClr val="accent6">
                    <a:lumMod val="40000"/>
                    <a:lumOff val="60000"/>
                  </a:schemeClr>
                </a:solidFill>
                <a:latin typeface="Comic Sans MS" panose="030F0702030302020204" pitchFamily="66" charset="0"/>
              </a:rPr>
              <a:t>Ev ödevlerinin hazırlanmasında rehberlik yapmak </a:t>
            </a:r>
            <a:endParaRPr lang="tr-TR" sz="2400" dirty="0" smtClean="0">
              <a:solidFill>
                <a:schemeClr val="accent6">
                  <a:lumMod val="40000"/>
                  <a:lumOff val="60000"/>
                </a:schemeClr>
              </a:solidFill>
              <a:latin typeface="Comic Sans MS" panose="030F0702030302020204" pitchFamily="66" charset="0"/>
            </a:endParaRPr>
          </a:p>
          <a:p>
            <a:endParaRPr lang="tr-TR" dirty="0">
              <a:latin typeface="Comic Sans MS" panose="030F0702030302020204" pitchFamily="66" charset="0"/>
            </a:endParaRPr>
          </a:p>
        </p:txBody>
      </p:sp>
    </p:spTree>
    <p:extLst>
      <p:ext uri="{BB962C8B-B14F-4D97-AF65-F5344CB8AC3E}">
        <p14:creationId xmlns:p14="http://schemas.microsoft.com/office/powerpoint/2010/main" val="431424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052736"/>
            <a:ext cx="8208912" cy="4968552"/>
          </a:xfrm>
        </p:spPr>
        <p:txBody>
          <a:bodyPr>
            <a:normAutofit fontScale="92500" lnSpcReduction="10000"/>
          </a:bodyPr>
          <a:lstStyle/>
          <a:p>
            <a:pPr marL="0" indent="0">
              <a:buNone/>
            </a:pPr>
            <a:r>
              <a:rPr lang="tr-TR" dirty="0">
                <a:solidFill>
                  <a:schemeClr val="accent6">
                    <a:lumMod val="40000"/>
                    <a:lumOff val="60000"/>
                  </a:schemeClr>
                </a:solidFill>
                <a:latin typeface="Comic Sans MS" panose="030F0702030302020204" pitchFamily="66" charset="0"/>
              </a:rPr>
              <a:t>• </a:t>
            </a:r>
            <a:r>
              <a:rPr lang="tr-TR" sz="2400" dirty="0">
                <a:solidFill>
                  <a:schemeClr val="accent6">
                    <a:lumMod val="40000"/>
                    <a:lumOff val="60000"/>
                  </a:schemeClr>
                </a:solidFill>
                <a:latin typeface="Comic Sans MS" panose="030F0702030302020204" pitchFamily="66" charset="0"/>
              </a:rPr>
              <a:t>Okul etkinlikleri ile ilgili olarak çocuklarıyla konuşmak, tartışmak </a:t>
            </a:r>
            <a:endParaRPr lang="tr-TR" sz="2400" dirty="0" smtClean="0">
              <a:solidFill>
                <a:schemeClr val="accent6">
                  <a:lumMod val="40000"/>
                  <a:lumOff val="60000"/>
                </a:schemeClr>
              </a:solidFill>
              <a:latin typeface="Comic Sans MS" panose="030F0702030302020204" pitchFamily="66" charset="0"/>
            </a:endParaRPr>
          </a:p>
          <a:p>
            <a:pPr marL="0" indent="0">
              <a:buNone/>
            </a:pPr>
            <a:endParaRPr lang="tr-TR" sz="2400" dirty="0">
              <a:solidFill>
                <a:schemeClr val="accent6">
                  <a:lumMod val="40000"/>
                  <a:lumOff val="60000"/>
                </a:schemeClr>
              </a:solidFill>
              <a:latin typeface="Comic Sans MS" panose="030F0702030302020204" pitchFamily="66" charset="0"/>
            </a:endParaRPr>
          </a:p>
          <a:p>
            <a:pPr marL="0" indent="0">
              <a:buNone/>
            </a:pPr>
            <a:r>
              <a:rPr lang="tr-TR" sz="2400" dirty="0">
                <a:solidFill>
                  <a:schemeClr val="accent6">
                    <a:lumMod val="40000"/>
                    <a:lumOff val="60000"/>
                  </a:schemeClr>
                </a:solidFill>
                <a:latin typeface="Comic Sans MS" panose="030F0702030302020204" pitchFamily="66" charset="0"/>
              </a:rPr>
              <a:t>• Birlikte yüksek sesle okumak </a:t>
            </a:r>
            <a:endParaRPr lang="tr-TR" sz="2400" dirty="0" smtClean="0">
              <a:solidFill>
                <a:schemeClr val="accent6">
                  <a:lumMod val="40000"/>
                  <a:lumOff val="60000"/>
                </a:schemeClr>
              </a:solidFill>
              <a:latin typeface="Comic Sans MS" panose="030F0702030302020204" pitchFamily="66" charset="0"/>
            </a:endParaRPr>
          </a:p>
          <a:p>
            <a:pPr marL="0" indent="0">
              <a:buNone/>
            </a:pPr>
            <a:endParaRPr lang="tr-TR" sz="2400" dirty="0">
              <a:solidFill>
                <a:schemeClr val="accent6">
                  <a:lumMod val="40000"/>
                  <a:lumOff val="60000"/>
                </a:schemeClr>
              </a:solidFill>
              <a:latin typeface="Comic Sans MS" panose="030F0702030302020204" pitchFamily="66" charset="0"/>
            </a:endParaRPr>
          </a:p>
          <a:p>
            <a:pPr marL="0" indent="0">
              <a:buNone/>
            </a:pPr>
            <a:r>
              <a:rPr lang="tr-TR" sz="2400" dirty="0">
                <a:solidFill>
                  <a:schemeClr val="accent6">
                    <a:lumMod val="40000"/>
                    <a:lumOff val="60000"/>
                  </a:schemeClr>
                </a:solidFill>
                <a:latin typeface="Comic Sans MS" panose="030F0702030302020204" pitchFamily="66" charset="0"/>
              </a:rPr>
              <a:t>• Sorumluluk alma, sosyal beceriler ve kendini kontrol etme ile ilgili deneyim ve öğrenme fırsatları sağlamak </a:t>
            </a:r>
            <a:endParaRPr lang="tr-TR" sz="2400" dirty="0" smtClean="0">
              <a:solidFill>
                <a:schemeClr val="accent6">
                  <a:lumMod val="40000"/>
                  <a:lumOff val="60000"/>
                </a:schemeClr>
              </a:solidFill>
              <a:latin typeface="Comic Sans MS" panose="030F0702030302020204" pitchFamily="66" charset="0"/>
            </a:endParaRPr>
          </a:p>
          <a:p>
            <a:pPr marL="0" indent="0">
              <a:buNone/>
            </a:pPr>
            <a:endParaRPr lang="tr-TR" sz="2400" dirty="0">
              <a:solidFill>
                <a:schemeClr val="accent6">
                  <a:lumMod val="40000"/>
                  <a:lumOff val="60000"/>
                </a:schemeClr>
              </a:solidFill>
              <a:latin typeface="Comic Sans MS" panose="030F0702030302020204" pitchFamily="66" charset="0"/>
            </a:endParaRPr>
          </a:p>
          <a:p>
            <a:pPr marL="0" indent="0">
              <a:buNone/>
            </a:pPr>
            <a:r>
              <a:rPr lang="tr-TR" sz="2400" dirty="0">
                <a:solidFill>
                  <a:schemeClr val="accent6">
                    <a:lumMod val="40000"/>
                    <a:lumOff val="60000"/>
                  </a:schemeClr>
                </a:solidFill>
                <a:latin typeface="Comic Sans MS" panose="030F0702030302020204" pitchFamily="66" charset="0"/>
              </a:rPr>
              <a:t>• Çocuğa öğrenme ve çalışma konusunda örnek olmak </a:t>
            </a:r>
            <a:endParaRPr lang="tr-TR" sz="2400" dirty="0" smtClean="0">
              <a:solidFill>
                <a:schemeClr val="accent6">
                  <a:lumMod val="40000"/>
                  <a:lumOff val="60000"/>
                </a:schemeClr>
              </a:solidFill>
              <a:latin typeface="Comic Sans MS" panose="030F0702030302020204" pitchFamily="66" charset="0"/>
            </a:endParaRPr>
          </a:p>
          <a:p>
            <a:pPr marL="0" indent="0">
              <a:buNone/>
            </a:pPr>
            <a:endParaRPr lang="tr-TR" sz="2400" dirty="0">
              <a:solidFill>
                <a:schemeClr val="accent6">
                  <a:lumMod val="40000"/>
                  <a:lumOff val="60000"/>
                </a:schemeClr>
              </a:solidFill>
              <a:latin typeface="Comic Sans MS" panose="030F0702030302020204" pitchFamily="66" charset="0"/>
            </a:endParaRPr>
          </a:p>
          <a:p>
            <a:pPr marL="0" indent="0">
              <a:buNone/>
            </a:pPr>
            <a:r>
              <a:rPr lang="tr-TR" sz="2400" dirty="0">
                <a:solidFill>
                  <a:schemeClr val="accent6">
                    <a:lumMod val="40000"/>
                    <a:lumOff val="60000"/>
                  </a:schemeClr>
                </a:solidFill>
                <a:latin typeface="Comic Sans MS" panose="030F0702030302020204" pitchFamily="66" charset="0"/>
              </a:rPr>
              <a:t>• Çocuk yardım istediğinde cevabı söylemek yerine ona cevabı bulmasına yardımcı olacak sorular eşliğinde rehberlik etmek</a:t>
            </a:r>
          </a:p>
          <a:p>
            <a:endParaRPr lang="tr-TR" dirty="0"/>
          </a:p>
        </p:txBody>
      </p:sp>
    </p:spTree>
    <p:extLst>
      <p:ext uri="{BB962C8B-B14F-4D97-AF65-F5344CB8AC3E}">
        <p14:creationId xmlns:p14="http://schemas.microsoft.com/office/powerpoint/2010/main" val="2431135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404664"/>
            <a:ext cx="7560840" cy="6120680"/>
          </a:xfrm>
        </p:spPr>
        <p:txBody>
          <a:bodyPr>
            <a:normAutofit/>
          </a:bodyPr>
          <a:lstStyle/>
          <a:p>
            <a:r>
              <a:rPr lang="tr-TR" sz="3200" dirty="0">
                <a:latin typeface="Comic Sans MS" panose="030F0702030302020204" pitchFamily="66" charset="0"/>
              </a:rPr>
              <a:t>Ev Ödevleri Neden Verilir? </a:t>
            </a:r>
            <a:endParaRPr lang="tr-TR" sz="3200" dirty="0" smtClean="0">
              <a:latin typeface="Comic Sans MS" panose="030F0702030302020204" pitchFamily="66" charset="0"/>
            </a:endParaRPr>
          </a:p>
          <a:p>
            <a:endParaRPr lang="tr-TR" dirty="0" smtClean="0">
              <a:latin typeface="Comic Sans MS" panose="030F0702030302020204" pitchFamily="66" charset="0"/>
            </a:endParaRPr>
          </a:p>
          <a:p>
            <a:endParaRPr lang="tr-TR" dirty="0">
              <a:latin typeface="Comic Sans MS" panose="030F0702030302020204" pitchFamily="66" charset="0"/>
            </a:endParaRPr>
          </a:p>
          <a:p>
            <a:pPr marL="0" indent="0">
              <a:buNone/>
            </a:pPr>
            <a:r>
              <a:rPr lang="tr-TR" dirty="0" smtClean="0">
                <a:solidFill>
                  <a:schemeClr val="accent6">
                    <a:lumMod val="40000"/>
                    <a:lumOff val="60000"/>
                  </a:schemeClr>
                </a:solidFill>
                <a:latin typeface="Comic Sans MS" panose="030F0702030302020204" pitchFamily="66" charset="0"/>
              </a:rPr>
              <a:t>• Ev ödevleri öğrenmeyi pekiştirir ve daha fazla beceri edinilmesini sağlar. </a:t>
            </a:r>
            <a:endParaRPr lang="tr-TR" dirty="0">
              <a:solidFill>
                <a:schemeClr val="accent6">
                  <a:lumMod val="40000"/>
                  <a:lumOff val="60000"/>
                </a:schemeClr>
              </a:solidFill>
              <a:latin typeface="Comic Sans MS" panose="030F0702030302020204" pitchFamily="66" charset="0"/>
            </a:endParaRPr>
          </a:p>
          <a:p>
            <a:pPr marL="0" indent="0">
              <a:buNone/>
            </a:pPr>
            <a:endParaRPr lang="tr-TR" dirty="0" smtClean="0">
              <a:solidFill>
                <a:schemeClr val="accent6">
                  <a:lumMod val="40000"/>
                  <a:lumOff val="60000"/>
                </a:schemeClr>
              </a:solidFill>
              <a:latin typeface="Comic Sans MS" panose="030F0702030302020204" pitchFamily="66" charset="0"/>
            </a:endParaRPr>
          </a:p>
          <a:p>
            <a:pPr marL="0" indent="0">
              <a:buNone/>
            </a:pPr>
            <a:r>
              <a:rPr lang="tr-TR" dirty="0" smtClean="0">
                <a:solidFill>
                  <a:schemeClr val="accent6">
                    <a:lumMod val="40000"/>
                    <a:lumOff val="60000"/>
                  </a:schemeClr>
                </a:solidFill>
                <a:latin typeface="Comic Sans MS" panose="030F0702030302020204" pitchFamily="66" charset="0"/>
              </a:rPr>
              <a:t>• Okulda verilen bilgilerin hatırlanıp anlaşılmasını kolaylaştırır. </a:t>
            </a:r>
          </a:p>
          <a:p>
            <a:pPr marL="0" indent="0">
              <a:buNone/>
            </a:pPr>
            <a:endParaRPr lang="tr-TR" dirty="0" smtClean="0">
              <a:solidFill>
                <a:schemeClr val="accent6">
                  <a:lumMod val="40000"/>
                  <a:lumOff val="60000"/>
                </a:schemeClr>
              </a:solidFill>
              <a:latin typeface="Comic Sans MS" panose="030F0702030302020204" pitchFamily="66" charset="0"/>
            </a:endParaRPr>
          </a:p>
          <a:p>
            <a:pPr marL="0" indent="0">
              <a:buNone/>
            </a:pPr>
            <a:r>
              <a:rPr lang="tr-TR" dirty="0" smtClean="0">
                <a:solidFill>
                  <a:schemeClr val="accent6">
                    <a:lumMod val="40000"/>
                    <a:lumOff val="60000"/>
                  </a:schemeClr>
                </a:solidFill>
                <a:latin typeface="Comic Sans MS" panose="030F0702030302020204" pitchFamily="66" charset="0"/>
              </a:rPr>
              <a:t>• Çocuk ev ödevleri sayesinde öğrenmenin sadece okulda değil her yerde olabileceğini anlama fırsatı bulur. </a:t>
            </a:r>
          </a:p>
          <a:p>
            <a:pPr marL="0" indent="0">
              <a:buNone/>
            </a:pPr>
            <a:endParaRPr lang="tr-TR" dirty="0" smtClean="0">
              <a:solidFill>
                <a:schemeClr val="accent6">
                  <a:lumMod val="40000"/>
                  <a:lumOff val="60000"/>
                </a:schemeClr>
              </a:solidFill>
              <a:latin typeface="Comic Sans MS" panose="030F0702030302020204" pitchFamily="66" charset="0"/>
            </a:endParaRPr>
          </a:p>
          <a:p>
            <a:pPr marL="0" indent="0">
              <a:buNone/>
            </a:pPr>
            <a:r>
              <a:rPr lang="tr-TR" dirty="0" smtClean="0">
                <a:solidFill>
                  <a:schemeClr val="accent6">
                    <a:lumMod val="40000"/>
                    <a:lumOff val="60000"/>
                  </a:schemeClr>
                </a:solidFill>
                <a:latin typeface="Comic Sans MS" panose="030F0702030302020204" pitchFamily="66" charset="0"/>
              </a:rPr>
              <a:t>• Ev ödevleri sayesinde çocuk zaman yönetimi becerisi, sorumluluk ve bağımsızlık kazanabilir.</a:t>
            </a:r>
          </a:p>
          <a:p>
            <a:endParaRPr lang="tr-TR" dirty="0">
              <a:solidFill>
                <a:schemeClr val="accent6">
                  <a:lumMod val="40000"/>
                  <a:lumOff val="60000"/>
                </a:schemeClr>
              </a:solidFill>
            </a:endParaRPr>
          </a:p>
        </p:txBody>
      </p:sp>
    </p:spTree>
    <p:extLst>
      <p:ext uri="{BB962C8B-B14F-4D97-AF65-F5344CB8AC3E}">
        <p14:creationId xmlns:p14="http://schemas.microsoft.com/office/powerpoint/2010/main" val="1895399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332656"/>
            <a:ext cx="7056784" cy="4320480"/>
          </a:xfrm>
        </p:spPr>
        <p:txBody>
          <a:bodyPr/>
          <a:lstStyle/>
          <a:p>
            <a:pPr marL="0" indent="0">
              <a:buNone/>
            </a:pPr>
            <a:r>
              <a:rPr lang="tr-TR" dirty="0">
                <a:solidFill>
                  <a:schemeClr val="accent6">
                    <a:lumMod val="40000"/>
                    <a:lumOff val="60000"/>
                  </a:schemeClr>
                </a:solidFill>
                <a:latin typeface="Comic Sans MS" panose="030F0702030302020204" pitchFamily="66" charset="0"/>
              </a:rPr>
              <a:t>• Çocuğun ev ödevi yapması ya da yapmaması gibi bir seçeneği yoktur. Üzerinde durulması gereken konu, ev ödevinin ne zaman ve nasıl yapılacağıdır. </a:t>
            </a:r>
            <a:endParaRPr lang="tr-TR" dirty="0" smtClean="0">
              <a:solidFill>
                <a:schemeClr val="accent6">
                  <a:lumMod val="40000"/>
                  <a:lumOff val="60000"/>
                </a:schemeClr>
              </a:solidFill>
              <a:latin typeface="Comic Sans MS" panose="030F0702030302020204" pitchFamily="66" charset="0"/>
            </a:endParaRPr>
          </a:p>
          <a:p>
            <a:pPr marL="0" indent="0">
              <a:buNone/>
            </a:pPr>
            <a:r>
              <a:rPr lang="tr-TR" dirty="0" smtClean="0">
                <a:solidFill>
                  <a:schemeClr val="accent6">
                    <a:lumMod val="40000"/>
                    <a:lumOff val="60000"/>
                  </a:schemeClr>
                </a:solidFill>
                <a:latin typeface="Comic Sans MS" panose="030F0702030302020204" pitchFamily="66" charset="0"/>
              </a:rPr>
              <a:t>• </a:t>
            </a:r>
            <a:r>
              <a:rPr lang="tr-TR" dirty="0">
                <a:solidFill>
                  <a:schemeClr val="accent6">
                    <a:lumMod val="40000"/>
                    <a:lumOff val="60000"/>
                  </a:schemeClr>
                </a:solidFill>
                <a:latin typeface="Comic Sans MS" panose="030F0702030302020204" pitchFamily="66" charset="0"/>
              </a:rPr>
              <a:t>Ev ödevlerinin mantığı bunu çocuğun kendi başına yapmasıdır. Ödevler çocuğundur. Ödevin ne olduğu net bir şekilde anlaşılıyorsa, gerekenler çocuğun elinin altında ise ebeveyn görevini yapmış demektir. </a:t>
            </a:r>
          </a:p>
          <a:p>
            <a:endParaRPr lang="tr-TR" dirty="0"/>
          </a:p>
        </p:txBody>
      </p:sp>
      <p:pic>
        <p:nvPicPr>
          <p:cNvPr id="4" name="Resim 3"/>
          <p:cNvPicPr>
            <a:picLocks noChangeAspect="1"/>
          </p:cNvPicPr>
          <p:nvPr/>
        </p:nvPicPr>
        <p:blipFill>
          <a:blip r:embed="rId2"/>
          <a:stretch>
            <a:fillRect/>
          </a:stretch>
        </p:blipFill>
        <p:spPr>
          <a:xfrm>
            <a:off x="18186" y="3068960"/>
            <a:ext cx="9125814" cy="3796575"/>
          </a:xfrm>
          <a:prstGeom prst="rect">
            <a:avLst/>
          </a:prstGeom>
        </p:spPr>
      </p:pic>
    </p:spTree>
    <p:extLst>
      <p:ext uri="{BB962C8B-B14F-4D97-AF65-F5344CB8AC3E}">
        <p14:creationId xmlns:p14="http://schemas.microsoft.com/office/powerpoint/2010/main" val="317380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412776"/>
            <a:ext cx="7344816" cy="5256584"/>
          </a:xfrm>
        </p:spPr>
        <p:txBody>
          <a:bodyPr>
            <a:normAutofit/>
          </a:bodyPr>
          <a:lstStyle/>
          <a:p>
            <a:pPr marL="0" indent="0">
              <a:buNone/>
            </a:pPr>
            <a:r>
              <a:rPr lang="tr-TR" dirty="0">
                <a:solidFill>
                  <a:schemeClr val="accent6">
                    <a:lumMod val="40000"/>
                    <a:lumOff val="60000"/>
                  </a:schemeClr>
                </a:solidFill>
                <a:latin typeface="Comic Sans MS" panose="030F0702030302020204" pitchFamily="66" charset="0"/>
              </a:rPr>
              <a:t>• Anne babanın yapması gereken, çocuğun ödevler konusunda organize olmasına, ödevlerin yapılacağı bir saat belirlemesine yardımcı </a:t>
            </a:r>
            <a:r>
              <a:rPr lang="tr-TR" dirty="0" smtClean="0">
                <a:solidFill>
                  <a:schemeClr val="accent6">
                    <a:lumMod val="40000"/>
                    <a:lumOff val="60000"/>
                  </a:schemeClr>
                </a:solidFill>
                <a:latin typeface="Comic Sans MS" panose="030F0702030302020204" pitchFamily="66" charset="0"/>
              </a:rPr>
              <a:t>olmaktır.</a:t>
            </a:r>
          </a:p>
          <a:p>
            <a:pPr marL="0" indent="0">
              <a:buNone/>
            </a:pPr>
            <a:endParaRPr lang="tr-TR" dirty="0" smtClean="0">
              <a:solidFill>
                <a:schemeClr val="accent6">
                  <a:lumMod val="40000"/>
                  <a:lumOff val="60000"/>
                </a:schemeClr>
              </a:solidFill>
              <a:latin typeface="Comic Sans MS" panose="030F0702030302020204" pitchFamily="66" charset="0"/>
            </a:endParaRPr>
          </a:p>
          <a:p>
            <a:pPr marL="0" indent="0">
              <a:buNone/>
            </a:pPr>
            <a:r>
              <a:rPr lang="tr-TR" dirty="0" smtClean="0">
                <a:solidFill>
                  <a:schemeClr val="accent6">
                    <a:lumMod val="40000"/>
                    <a:lumOff val="60000"/>
                  </a:schemeClr>
                </a:solidFill>
                <a:latin typeface="Comic Sans MS" panose="030F0702030302020204" pitchFamily="66" charset="0"/>
              </a:rPr>
              <a:t>• </a:t>
            </a:r>
            <a:r>
              <a:rPr lang="tr-TR" dirty="0">
                <a:solidFill>
                  <a:schemeClr val="accent6">
                    <a:lumMod val="40000"/>
                    <a:lumOff val="60000"/>
                  </a:schemeClr>
                </a:solidFill>
                <a:latin typeface="Comic Sans MS" panose="030F0702030302020204" pitchFamily="66" charset="0"/>
              </a:rPr>
              <a:t>Ev ödevleri konusunda çocuğun yararına olacak şekilde öğretmenle iş birliği kurulmalıdır</a:t>
            </a:r>
            <a:r>
              <a:rPr lang="tr-TR" dirty="0" smtClean="0">
                <a:solidFill>
                  <a:schemeClr val="accent6">
                    <a:lumMod val="40000"/>
                    <a:lumOff val="60000"/>
                  </a:schemeClr>
                </a:solidFill>
                <a:latin typeface="Comic Sans MS" panose="030F0702030302020204" pitchFamily="66" charset="0"/>
              </a:rPr>
              <a:t>.</a:t>
            </a:r>
          </a:p>
          <a:p>
            <a:pPr marL="0" indent="0">
              <a:buNone/>
            </a:pPr>
            <a:endParaRPr lang="tr-TR" dirty="0" smtClean="0">
              <a:solidFill>
                <a:schemeClr val="accent6">
                  <a:lumMod val="40000"/>
                  <a:lumOff val="60000"/>
                </a:schemeClr>
              </a:solidFill>
              <a:latin typeface="Comic Sans MS" panose="030F0702030302020204" pitchFamily="66" charset="0"/>
            </a:endParaRPr>
          </a:p>
          <a:p>
            <a:pPr marL="0" indent="0">
              <a:buNone/>
            </a:pPr>
            <a:r>
              <a:rPr lang="tr-TR" dirty="0">
                <a:solidFill>
                  <a:schemeClr val="accent6">
                    <a:lumMod val="40000"/>
                    <a:lumOff val="60000"/>
                  </a:schemeClr>
                </a:solidFill>
                <a:latin typeface="Comic Sans MS" panose="030F0702030302020204" pitchFamily="66" charset="0"/>
              </a:rPr>
              <a:t>• Eğer çocuk ev ödevini yapmadıysa öğretmen bilgilendirilip teneffüste ya da okul çıkışında eksik ödevini yapması için zaman tanıması istenebilir. </a:t>
            </a:r>
          </a:p>
        </p:txBody>
      </p:sp>
    </p:spTree>
    <p:extLst>
      <p:ext uri="{BB962C8B-B14F-4D97-AF65-F5344CB8AC3E}">
        <p14:creationId xmlns:p14="http://schemas.microsoft.com/office/powerpoint/2010/main" val="276852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548680"/>
            <a:ext cx="7488832" cy="5616624"/>
          </a:xfrm>
        </p:spPr>
        <p:txBody>
          <a:bodyPr>
            <a:normAutofit/>
          </a:bodyPr>
          <a:lstStyle/>
          <a:p>
            <a:r>
              <a:rPr lang="tr-TR" sz="3200" dirty="0">
                <a:solidFill>
                  <a:schemeClr val="accent6">
                    <a:lumMod val="40000"/>
                    <a:lumOff val="60000"/>
                  </a:schemeClr>
                </a:solidFill>
                <a:latin typeface="Comic Sans MS" panose="030F0702030302020204" pitchFamily="66" charset="0"/>
              </a:rPr>
              <a:t>Öğretmene Haber Ver! </a:t>
            </a:r>
            <a:endParaRPr lang="tr-TR" sz="3200" dirty="0" smtClean="0">
              <a:solidFill>
                <a:schemeClr val="accent6">
                  <a:lumMod val="40000"/>
                  <a:lumOff val="60000"/>
                </a:schemeClr>
              </a:solidFill>
              <a:latin typeface="Comic Sans MS" panose="030F0702030302020204" pitchFamily="66" charset="0"/>
            </a:endParaRPr>
          </a:p>
          <a:p>
            <a:endParaRPr lang="tr-TR" dirty="0"/>
          </a:p>
          <a:p>
            <a:pPr marL="0" indent="0">
              <a:buNone/>
            </a:pPr>
            <a:r>
              <a:rPr lang="tr-TR" dirty="0" smtClean="0">
                <a:latin typeface="Comic Sans MS" panose="030F0702030302020204" pitchFamily="66" charset="0"/>
              </a:rPr>
              <a:t>Aşağıdaki </a:t>
            </a:r>
            <a:r>
              <a:rPr lang="tr-TR" dirty="0">
                <a:latin typeface="Comic Sans MS" panose="030F0702030302020204" pitchFamily="66" charset="0"/>
              </a:rPr>
              <a:t>konularda problem yaşanıyorsa öğretmen bilgilendirilmelidir: </a:t>
            </a:r>
            <a:endParaRPr lang="tr-TR" dirty="0" smtClean="0">
              <a:latin typeface="Comic Sans MS" panose="030F0702030302020204" pitchFamily="66" charset="0"/>
            </a:endParaRPr>
          </a:p>
          <a:p>
            <a:pPr marL="0" indent="0">
              <a:buNone/>
            </a:pPr>
            <a:endParaRPr lang="tr-TR" dirty="0" smtClean="0">
              <a:latin typeface="Comic Sans MS" panose="030F0702030302020204" pitchFamily="66" charset="0"/>
            </a:endParaRPr>
          </a:p>
          <a:p>
            <a:pPr marL="0" indent="0">
              <a:buNone/>
            </a:pPr>
            <a:r>
              <a:rPr lang="tr-TR" dirty="0" smtClean="0">
                <a:latin typeface="Comic Sans MS" panose="030F0702030302020204" pitchFamily="66" charset="0"/>
              </a:rPr>
              <a:t>• </a:t>
            </a:r>
            <a:r>
              <a:rPr lang="tr-TR" dirty="0">
                <a:latin typeface="Comic Sans MS" panose="030F0702030302020204" pitchFamily="66" charset="0"/>
              </a:rPr>
              <a:t>Anne baba elinden geleni yaptığı hâlde çocuk ödevlerini yapmayı </a:t>
            </a:r>
            <a:r>
              <a:rPr lang="tr-TR" dirty="0" smtClean="0">
                <a:latin typeface="Comic Sans MS" panose="030F0702030302020204" pitchFamily="66" charset="0"/>
              </a:rPr>
              <a:t>reddediyorsa, </a:t>
            </a:r>
          </a:p>
          <a:p>
            <a:pPr marL="0" indent="0">
              <a:buNone/>
            </a:pPr>
            <a:r>
              <a:rPr lang="tr-TR" dirty="0" smtClean="0">
                <a:latin typeface="Comic Sans MS" panose="030F0702030302020204" pitchFamily="66" charset="0"/>
              </a:rPr>
              <a:t>• </a:t>
            </a:r>
            <a:r>
              <a:rPr lang="tr-TR" dirty="0">
                <a:latin typeface="Comic Sans MS" panose="030F0702030302020204" pitchFamily="66" charset="0"/>
              </a:rPr>
              <a:t>Anne baba ya da çocuk ödevin amacını </a:t>
            </a:r>
            <a:r>
              <a:rPr lang="tr-TR" dirty="0" smtClean="0">
                <a:latin typeface="Comic Sans MS" panose="030F0702030302020204" pitchFamily="66" charset="0"/>
              </a:rPr>
              <a:t>anlamadıysa, </a:t>
            </a:r>
          </a:p>
          <a:p>
            <a:pPr marL="0" indent="0">
              <a:buNone/>
            </a:pPr>
            <a:r>
              <a:rPr lang="tr-TR" dirty="0" smtClean="0">
                <a:latin typeface="Comic Sans MS" panose="030F0702030302020204" pitchFamily="66" charset="0"/>
              </a:rPr>
              <a:t>• </a:t>
            </a:r>
            <a:r>
              <a:rPr lang="tr-TR" dirty="0">
                <a:latin typeface="Comic Sans MS" panose="030F0702030302020204" pitchFamily="66" charset="0"/>
              </a:rPr>
              <a:t>Ödevde ne istendiği </a:t>
            </a:r>
            <a:r>
              <a:rPr lang="tr-TR" dirty="0" smtClean="0">
                <a:latin typeface="Comic Sans MS" panose="030F0702030302020204" pitchFamily="66" charset="0"/>
              </a:rPr>
              <a:t>anlaşılamıyorsa,</a:t>
            </a:r>
          </a:p>
          <a:p>
            <a:pPr marL="0" indent="0">
              <a:buNone/>
            </a:pPr>
            <a:r>
              <a:rPr lang="tr-TR" dirty="0" smtClean="0">
                <a:latin typeface="Comic Sans MS" panose="030F0702030302020204" pitchFamily="66" charset="0"/>
              </a:rPr>
              <a:t>• </a:t>
            </a:r>
            <a:r>
              <a:rPr lang="tr-TR" dirty="0">
                <a:latin typeface="Comic Sans MS" panose="030F0702030302020204" pitchFamily="66" charset="0"/>
              </a:rPr>
              <a:t>Ödevler çok kolay ya da çok zor </a:t>
            </a:r>
            <a:r>
              <a:rPr lang="tr-TR" dirty="0" smtClean="0">
                <a:latin typeface="Comic Sans MS" panose="030F0702030302020204" pitchFamily="66" charset="0"/>
              </a:rPr>
              <a:t>geliyorsa, </a:t>
            </a:r>
          </a:p>
          <a:p>
            <a:pPr marL="0" indent="0">
              <a:buNone/>
            </a:pPr>
            <a:r>
              <a:rPr lang="tr-TR" dirty="0" smtClean="0">
                <a:latin typeface="Comic Sans MS" panose="030F0702030302020204" pitchFamily="66" charset="0"/>
              </a:rPr>
              <a:t>• </a:t>
            </a:r>
            <a:r>
              <a:rPr lang="tr-TR" dirty="0">
                <a:latin typeface="Comic Sans MS" panose="030F0702030302020204" pitchFamily="66" charset="0"/>
              </a:rPr>
              <a:t>Ödevler dengesiz bir dağılım içinde veriliyorsa (örneğin bazı gün hiç ödev yokken bazı gün dört ödev birden veriliyorsa</a:t>
            </a:r>
            <a:r>
              <a:rPr lang="tr-TR" dirty="0" smtClean="0">
                <a:latin typeface="Comic Sans MS" panose="030F0702030302020204" pitchFamily="66" charset="0"/>
              </a:rPr>
              <a:t>), </a:t>
            </a:r>
          </a:p>
          <a:p>
            <a:pPr marL="0" indent="0">
              <a:buNone/>
            </a:pPr>
            <a:r>
              <a:rPr lang="tr-TR" dirty="0" smtClean="0">
                <a:latin typeface="Comic Sans MS" panose="030F0702030302020204" pitchFamily="66" charset="0"/>
              </a:rPr>
              <a:t>• </a:t>
            </a:r>
            <a:r>
              <a:rPr lang="tr-TR" dirty="0">
                <a:latin typeface="Comic Sans MS" panose="030F0702030302020204" pitchFamily="66" charset="0"/>
              </a:rPr>
              <a:t>Çocuk okula devam sorunu </a:t>
            </a:r>
            <a:r>
              <a:rPr lang="tr-TR" dirty="0" smtClean="0">
                <a:latin typeface="Comic Sans MS" panose="030F0702030302020204" pitchFamily="66" charset="0"/>
              </a:rPr>
              <a:t>yaşamışsa.</a:t>
            </a:r>
            <a:endParaRPr lang="tr-TR" dirty="0">
              <a:latin typeface="Comic Sans MS" panose="030F0702030302020204" pitchFamily="66" charset="0"/>
            </a:endParaRPr>
          </a:p>
        </p:txBody>
      </p:sp>
    </p:spTree>
    <p:extLst>
      <p:ext uri="{BB962C8B-B14F-4D97-AF65-F5344CB8AC3E}">
        <p14:creationId xmlns:p14="http://schemas.microsoft.com/office/powerpoint/2010/main" val="409618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692696"/>
            <a:ext cx="7632848" cy="4032448"/>
          </a:xfrm>
        </p:spPr>
        <p:txBody>
          <a:bodyPr/>
          <a:lstStyle/>
          <a:p>
            <a:r>
              <a:rPr lang="tr-TR" sz="2800" b="1" dirty="0">
                <a:latin typeface="Comic Sans MS" panose="030F0702030302020204" pitchFamily="66" charset="0"/>
              </a:rPr>
              <a:t>Okul ve öğretmen seçimi çocuğun eğitiminde kilit </a:t>
            </a:r>
            <a:r>
              <a:rPr lang="tr-TR" sz="2800" b="1" dirty="0" smtClean="0">
                <a:latin typeface="Comic Sans MS" panose="030F0702030302020204" pitchFamily="66" charset="0"/>
              </a:rPr>
              <a:t>noktadır</a:t>
            </a:r>
            <a:r>
              <a:rPr lang="tr-TR" sz="2800" b="1" dirty="0">
                <a:latin typeface="Comic Sans MS" panose="030F0702030302020204" pitchFamily="66" charset="0"/>
              </a:rPr>
              <a:t>. Sonraki süreçte okul-aile iş birliği, çocuğun okula daha fazla uyum göstermesinde ve daha başarılı olmasında önemli katkılar </a:t>
            </a:r>
            <a:r>
              <a:rPr lang="tr-TR" sz="2800" b="1" dirty="0" smtClean="0">
                <a:latin typeface="Comic Sans MS" panose="030F0702030302020204" pitchFamily="66" charset="0"/>
              </a:rPr>
              <a:t>sağlar.</a:t>
            </a:r>
            <a:endParaRPr lang="tr-TR" sz="2800" b="1" dirty="0">
              <a:latin typeface="Comic Sans MS" panose="030F0702030302020204" pitchFamily="66" charset="0"/>
            </a:endParaRP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195" y="3068960"/>
            <a:ext cx="5040560" cy="349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602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1310" y="332656"/>
            <a:ext cx="7867113" cy="2225834"/>
          </a:xfrm>
        </p:spPr>
        <p:txBody>
          <a:bodyPr/>
          <a:lstStyle/>
          <a:p>
            <a:pPr algn="ctr"/>
            <a:r>
              <a:rPr lang="tr-TR" sz="4000" b="1" dirty="0" smtClean="0">
                <a:solidFill>
                  <a:schemeClr val="accent3"/>
                </a:solidFill>
                <a:effectLst>
                  <a:outerShdw blurRad="38100" dist="38100" dir="2700000" algn="tl">
                    <a:srgbClr val="000000">
                      <a:alpha val="43137"/>
                    </a:srgbClr>
                  </a:outerShdw>
                </a:effectLst>
                <a:latin typeface="Comic Sans MS" pitchFamily="66" charset="0"/>
              </a:rPr>
              <a:t>KATILIMINIZ</a:t>
            </a:r>
            <a:br>
              <a:rPr lang="tr-TR" sz="4000" b="1" dirty="0" smtClean="0">
                <a:solidFill>
                  <a:schemeClr val="accent3"/>
                </a:solidFill>
                <a:effectLst>
                  <a:outerShdw blurRad="38100" dist="38100" dir="2700000" algn="tl">
                    <a:srgbClr val="000000">
                      <a:alpha val="43137"/>
                    </a:srgbClr>
                  </a:outerShdw>
                </a:effectLst>
                <a:latin typeface="Comic Sans MS" pitchFamily="66" charset="0"/>
              </a:rPr>
            </a:br>
            <a:r>
              <a:rPr lang="tr-TR" sz="4000" b="1" dirty="0" smtClean="0">
                <a:solidFill>
                  <a:schemeClr val="accent3"/>
                </a:solidFill>
                <a:effectLst>
                  <a:outerShdw blurRad="38100" dist="38100" dir="2700000" algn="tl">
                    <a:srgbClr val="000000">
                      <a:alpha val="43137"/>
                    </a:srgbClr>
                  </a:outerShdw>
                </a:effectLst>
                <a:latin typeface="Comic Sans MS" pitchFamily="66" charset="0"/>
              </a:rPr>
              <a:t>İÇİN </a:t>
            </a:r>
            <a:br>
              <a:rPr lang="tr-TR" sz="4000" b="1" dirty="0" smtClean="0">
                <a:solidFill>
                  <a:schemeClr val="accent3"/>
                </a:solidFill>
                <a:effectLst>
                  <a:outerShdw blurRad="38100" dist="38100" dir="2700000" algn="tl">
                    <a:srgbClr val="000000">
                      <a:alpha val="43137"/>
                    </a:srgbClr>
                  </a:outerShdw>
                </a:effectLst>
                <a:latin typeface="Comic Sans MS" pitchFamily="66" charset="0"/>
              </a:rPr>
            </a:br>
            <a:r>
              <a:rPr lang="tr-TR" sz="4000" b="1" dirty="0" smtClean="0">
                <a:solidFill>
                  <a:schemeClr val="accent3"/>
                </a:solidFill>
                <a:effectLst>
                  <a:outerShdw blurRad="38100" dist="38100" dir="2700000" algn="tl">
                    <a:srgbClr val="000000">
                      <a:alpha val="43137"/>
                    </a:srgbClr>
                  </a:outerShdw>
                </a:effectLst>
                <a:latin typeface="Comic Sans MS" pitchFamily="66" charset="0"/>
              </a:rPr>
              <a:t>TEŞEKKÜRLER…</a:t>
            </a:r>
            <a:endParaRPr lang="tr-TR" sz="4000" b="1" dirty="0">
              <a:solidFill>
                <a:schemeClr val="accent3"/>
              </a:solidFill>
              <a:effectLst>
                <a:outerShdw blurRad="38100" dist="38100" dir="2700000" algn="tl">
                  <a:srgbClr val="000000">
                    <a:alpha val="43137"/>
                  </a:srgbClr>
                </a:outerShdw>
              </a:effectLst>
              <a:latin typeface="Comic Sans MS" pitchFamily="66"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2708920"/>
            <a:ext cx="3995967" cy="3995967"/>
          </a:xfrm>
          <a:prstGeom prst="rect">
            <a:avLst/>
          </a:prstGeom>
        </p:spPr>
      </p:pic>
    </p:spTree>
    <p:extLst>
      <p:ext uri="{BB962C8B-B14F-4D97-AF65-F5344CB8AC3E}">
        <p14:creationId xmlns:p14="http://schemas.microsoft.com/office/powerpoint/2010/main" val="2598297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124744"/>
            <a:ext cx="6711654" cy="4195481"/>
          </a:xfrm>
        </p:spPr>
        <p:txBody>
          <a:bodyPr/>
          <a:lstStyle/>
          <a:p>
            <a:r>
              <a:rPr lang="tr-TR" sz="3200" b="1" dirty="0">
                <a:latin typeface="Comic Sans MS" panose="030F0702030302020204" pitchFamily="66" charset="0"/>
              </a:rPr>
              <a:t>Dört Adımda Okul Seçimi </a:t>
            </a:r>
            <a:endParaRPr lang="tr-TR" sz="3200" b="1" dirty="0" smtClean="0">
              <a:latin typeface="Comic Sans MS" panose="030F0702030302020204" pitchFamily="66" charset="0"/>
            </a:endParaRPr>
          </a:p>
          <a:p>
            <a:endParaRPr lang="tr-TR" dirty="0"/>
          </a:p>
          <a:p>
            <a:endParaRPr lang="tr-TR" dirty="0" smtClean="0"/>
          </a:p>
          <a:p>
            <a:pPr marL="457200" indent="-457200">
              <a:buAutoNum type="arabicPeriod"/>
            </a:pPr>
            <a:r>
              <a:rPr lang="tr-TR" b="1" u="sng" dirty="0" smtClean="0">
                <a:latin typeface="Comic Sans MS" panose="030F0702030302020204" pitchFamily="66" charset="0"/>
              </a:rPr>
              <a:t>Hem </a:t>
            </a:r>
            <a:r>
              <a:rPr lang="tr-TR" b="1" u="sng" dirty="0">
                <a:latin typeface="Comic Sans MS" panose="030F0702030302020204" pitchFamily="66" charset="0"/>
              </a:rPr>
              <a:t>çocuğu hem aileyi göz önünde bulundurmak: </a:t>
            </a:r>
            <a:endParaRPr lang="tr-TR" b="1" u="sng" dirty="0" smtClean="0">
              <a:latin typeface="Comic Sans MS" panose="030F0702030302020204" pitchFamily="66" charset="0"/>
            </a:endParaRPr>
          </a:p>
          <a:p>
            <a:pPr marL="0" indent="0">
              <a:buNone/>
            </a:pPr>
            <a:endParaRPr lang="tr-TR" dirty="0">
              <a:latin typeface="Comic Sans MS" panose="030F0702030302020204" pitchFamily="66" charset="0"/>
            </a:endParaRPr>
          </a:p>
          <a:p>
            <a:pPr marL="0" indent="0" algn="ctr">
              <a:buNone/>
            </a:pPr>
            <a:r>
              <a:rPr lang="tr-TR" dirty="0" smtClean="0">
                <a:latin typeface="Comic Sans MS" panose="030F0702030302020204" pitchFamily="66" charset="0"/>
              </a:rPr>
              <a:t>Okul </a:t>
            </a:r>
            <a:r>
              <a:rPr lang="tr-TR" dirty="0">
                <a:latin typeface="Comic Sans MS" panose="030F0702030302020204" pitchFamily="66" charset="0"/>
              </a:rPr>
              <a:t>seçiminde hem çocuğun ihtiyaçları hem de ailenin beklentileri ve imkânları göz önünde bulundurulmalıdır. Okul ile ilgili beklentiler gözden geçirilerek işe başlanabilir.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124" y="1052736"/>
            <a:ext cx="2392136"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849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209793"/>
            <a:ext cx="7704856" cy="3456384"/>
          </a:xfrm>
        </p:spPr>
        <p:txBody>
          <a:bodyPr>
            <a:noAutofit/>
          </a:bodyPr>
          <a:lstStyle/>
          <a:p>
            <a:pPr marL="914416" lvl="2" indent="0">
              <a:buNone/>
            </a:pPr>
            <a:r>
              <a:rPr lang="tr-TR" sz="2000" u="sng" dirty="0">
                <a:latin typeface="Comic Sans MS" panose="030F0702030302020204" pitchFamily="66" charset="0"/>
              </a:rPr>
              <a:t>2. </a:t>
            </a:r>
            <a:r>
              <a:rPr lang="tr-TR" sz="2000" b="1" u="sng" dirty="0">
                <a:latin typeface="Comic Sans MS" panose="030F0702030302020204" pitchFamily="66" charset="0"/>
              </a:rPr>
              <a:t>Okul hakkında bilgi toplamak</a:t>
            </a:r>
            <a:r>
              <a:rPr lang="tr-TR" sz="2000" b="1" u="sng" dirty="0" smtClean="0">
                <a:latin typeface="Comic Sans MS" panose="030F0702030302020204" pitchFamily="66" charset="0"/>
              </a:rPr>
              <a:t>:</a:t>
            </a:r>
          </a:p>
          <a:p>
            <a:pPr marL="914416" lvl="2" indent="0">
              <a:buNone/>
            </a:pPr>
            <a:endParaRPr lang="tr-TR" sz="2000" dirty="0">
              <a:latin typeface="Comic Sans MS" panose="030F0702030302020204" pitchFamily="66" charset="0"/>
            </a:endParaRPr>
          </a:p>
          <a:p>
            <a:pPr marL="914416" lvl="2" indent="0" algn="ctr">
              <a:buNone/>
            </a:pPr>
            <a:r>
              <a:rPr lang="tr-TR" sz="2000" dirty="0" smtClean="0">
                <a:latin typeface="Comic Sans MS" panose="030F0702030302020204" pitchFamily="66" charset="0"/>
              </a:rPr>
              <a:t> </a:t>
            </a:r>
            <a:r>
              <a:rPr lang="tr-TR" sz="2000" dirty="0">
                <a:latin typeface="Comic Sans MS" panose="030F0702030302020204" pitchFamily="66" charset="0"/>
              </a:rPr>
              <a:t>Çocuğu hangi </a:t>
            </a:r>
            <a:r>
              <a:rPr lang="tr-TR" sz="2000" dirty="0" smtClean="0">
                <a:latin typeface="Comic Sans MS" panose="030F0702030302020204" pitchFamily="66" charset="0"/>
              </a:rPr>
              <a:t>okula </a:t>
            </a:r>
            <a:r>
              <a:rPr lang="tr-TR" sz="2000" dirty="0">
                <a:latin typeface="Comic Sans MS" panose="030F0702030302020204" pitchFamily="66" charset="0"/>
              </a:rPr>
              <a:t>göndereceğini belirlemek bir karar verme </a:t>
            </a:r>
            <a:r>
              <a:rPr lang="tr-TR" sz="2000" dirty="0" smtClean="0">
                <a:latin typeface="Comic Sans MS" panose="030F0702030302020204" pitchFamily="66" charset="0"/>
              </a:rPr>
              <a:t>sürecidir</a:t>
            </a:r>
            <a:r>
              <a:rPr lang="tr-TR" sz="2000" dirty="0">
                <a:latin typeface="Comic Sans MS" panose="030F0702030302020204" pitchFamily="66" charset="0"/>
              </a:rPr>
              <a:t>. Sağlıklı karar vermenin en temel koşullarından birisi, seçenekler hakkında doğru bilgilere sahip olmaktır. İlköğretime başlayacak çocuk için ilk </a:t>
            </a:r>
            <a:r>
              <a:rPr lang="tr-TR" sz="2000" dirty="0" smtClean="0">
                <a:latin typeface="Comic Sans MS" panose="030F0702030302020204" pitchFamily="66" charset="0"/>
              </a:rPr>
              <a:t>yapılması </a:t>
            </a:r>
            <a:r>
              <a:rPr lang="tr-TR" sz="2000" dirty="0">
                <a:latin typeface="Comic Sans MS" panose="030F0702030302020204" pitchFamily="66" charset="0"/>
              </a:rPr>
              <a:t>gereken; Millî Eğitim Bakanlığının coğrafi konuma göre tayin ettiği okul listesinde çocuk için belirlenen okulun hangisi olduğunu öğrenmektir. Bundan sonra okulla ilgili bilgi toplanmalıdır.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3680032"/>
            <a:ext cx="5619750" cy="3162300"/>
          </a:xfrm>
          <a:prstGeom prst="rect">
            <a:avLst/>
          </a:prstGeom>
        </p:spPr>
      </p:pic>
    </p:spTree>
    <p:extLst>
      <p:ext uri="{BB962C8B-B14F-4D97-AF65-F5344CB8AC3E}">
        <p14:creationId xmlns:p14="http://schemas.microsoft.com/office/powerpoint/2010/main" val="1418472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60648"/>
            <a:ext cx="7128792" cy="4392488"/>
          </a:xfrm>
        </p:spPr>
        <p:txBody>
          <a:bodyPr>
            <a:normAutofit/>
          </a:bodyPr>
          <a:lstStyle/>
          <a:p>
            <a:pPr marL="0" indent="0">
              <a:buNone/>
            </a:pPr>
            <a:r>
              <a:rPr lang="tr-TR" sz="2400" b="1" u="sng" dirty="0">
                <a:latin typeface="Comic Sans MS" panose="030F0702030302020204" pitchFamily="66" charset="0"/>
              </a:rPr>
              <a:t>3. Okulları ziyaret ve gözlem: </a:t>
            </a:r>
            <a:endParaRPr lang="tr-TR" sz="2400" b="1" u="sng" dirty="0" smtClean="0">
              <a:latin typeface="Comic Sans MS" panose="030F0702030302020204" pitchFamily="66" charset="0"/>
            </a:endParaRPr>
          </a:p>
          <a:p>
            <a:pPr marL="0" indent="0">
              <a:buNone/>
            </a:pPr>
            <a:endParaRPr lang="tr-TR" sz="2400" dirty="0">
              <a:latin typeface="Comic Sans MS" panose="030F0702030302020204" pitchFamily="66" charset="0"/>
            </a:endParaRPr>
          </a:p>
          <a:p>
            <a:pPr marL="0" indent="0" algn="ctr">
              <a:buNone/>
            </a:pPr>
            <a:r>
              <a:rPr lang="tr-TR" sz="2400" dirty="0" smtClean="0">
                <a:latin typeface="Comic Sans MS" panose="030F0702030302020204" pitchFamily="66" charset="0"/>
              </a:rPr>
              <a:t>Çocuk </a:t>
            </a:r>
            <a:r>
              <a:rPr lang="tr-TR" sz="2400" dirty="0">
                <a:latin typeface="Comic Sans MS" panose="030F0702030302020204" pitchFamily="66" charset="0"/>
              </a:rPr>
              <a:t>okula </a:t>
            </a:r>
            <a:r>
              <a:rPr lang="tr-TR" sz="2400" dirty="0" smtClean="0">
                <a:latin typeface="Comic Sans MS" panose="030F0702030302020204" pitchFamily="66" charset="0"/>
              </a:rPr>
              <a:t>başlamadan önce </a:t>
            </a:r>
            <a:r>
              <a:rPr lang="tr-TR" sz="2400" dirty="0">
                <a:latin typeface="Comic Sans MS" panose="030F0702030302020204" pitchFamily="66" charset="0"/>
              </a:rPr>
              <a:t>ve mümkünse eğitim öğretim hizmetleri sürerken okula düzenlenecek bir ziyaret, oldukça fazla bilgi verebilir. Eğer mümkünse müdürden alınabilecek bir randevu, okulla ilgili olarak anne babayı neyin beklediği konusunda detaylı bilgi sunabilir. </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00" y="3908242"/>
            <a:ext cx="5333287" cy="2936291"/>
          </a:xfrm>
          <a:prstGeom prst="rect">
            <a:avLst/>
          </a:prstGeom>
        </p:spPr>
      </p:pic>
    </p:spTree>
    <p:extLst>
      <p:ext uri="{BB962C8B-B14F-4D97-AF65-F5344CB8AC3E}">
        <p14:creationId xmlns:p14="http://schemas.microsoft.com/office/powerpoint/2010/main" val="1519985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052736"/>
            <a:ext cx="7344816" cy="4032448"/>
          </a:xfrm>
        </p:spPr>
        <p:txBody>
          <a:bodyPr>
            <a:normAutofit lnSpcReduction="10000"/>
          </a:bodyPr>
          <a:lstStyle/>
          <a:p>
            <a:pPr marL="0" indent="0">
              <a:buNone/>
            </a:pPr>
            <a:r>
              <a:rPr lang="tr-TR" sz="2400" b="1" u="sng" dirty="0">
                <a:latin typeface="Comic Sans MS" panose="030F0702030302020204" pitchFamily="66" charset="0"/>
              </a:rPr>
              <a:t>4. Okula başvurmak: </a:t>
            </a:r>
            <a:endParaRPr lang="tr-TR" sz="2400" b="1" u="sng" dirty="0" smtClean="0">
              <a:latin typeface="Comic Sans MS" panose="030F0702030302020204" pitchFamily="66" charset="0"/>
            </a:endParaRPr>
          </a:p>
          <a:p>
            <a:pPr marL="0" indent="0">
              <a:buNone/>
            </a:pPr>
            <a:endParaRPr lang="tr-TR" sz="2400" dirty="0">
              <a:latin typeface="Comic Sans MS" panose="030F0702030302020204" pitchFamily="66" charset="0"/>
            </a:endParaRPr>
          </a:p>
          <a:p>
            <a:pPr marL="0" indent="0">
              <a:buNone/>
            </a:pPr>
            <a:r>
              <a:rPr lang="tr-TR" sz="2400" dirty="0" smtClean="0">
                <a:latin typeface="Comic Sans MS" panose="030F0702030302020204" pitchFamily="66" charset="0"/>
              </a:rPr>
              <a:t>Önceki </a:t>
            </a:r>
            <a:r>
              <a:rPr lang="tr-TR" sz="2400" dirty="0">
                <a:latin typeface="Comic Sans MS" panose="030F0702030302020204" pitchFamily="66" charset="0"/>
              </a:rPr>
              <a:t>adımlardan </a:t>
            </a:r>
            <a:r>
              <a:rPr lang="tr-TR" sz="2400" dirty="0" smtClean="0">
                <a:latin typeface="Comic Sans MS" panose="030F0702030302020204" pitchFamily="66" charset="0"/>
              </a:rPr>
              <a:t>geçilip </a:t>
            </a:r>
            <a:r>
              <a:rPr lang="tr-TR" sz="2400" dirty="0">
                <a:latin typeface="Comic Sans MS" panose="030F0702030302020204" pitchFamily="66" charset="0"/>
              </a:rPr>
              <a:t>okul konusunda karar verildikten sonra aşağıdaki soruların cevapları öğrenilip kayıt işlemlerine geçilebilir. </a:t>
            </a:r>
            <a:endParaRPr lang="tr-TR" sz="2400" dirty="0" smtClean="0">
              <a:latin typeface="Comic Sans MS" panose="030F0702030302020204" pitchFamily="66" charset="0"/>
            </a:endParaRPr>
          </a:p>
          <a:p>
            <a:pPr marL="0" indent="0">
              <a:buNone/>
            </a:pPr>
            <a:endParaRPr lang="tr-TR" sz="2400" dirty="0">
              <a:latin typeface="Comic Sans MS" panose="030F0702030302020204" pitchFamily="66" charset="0"/>
            </a:endParaRPr>
          </a:p>
          <a:p>
            <a:pPr marL="0" indent="0">
              <a:buNone/>
            </a:pPr>
            <a:r>
              <a:rPr lang="tr-TR" sz="2400" dirty="0">
                <a:latin typeface="Comic Sans MS" panose="030F0702030302020204" pitchFamily="66" charset="0"/>
              </a:rPr>
              <a:t>• Başvuru tarihleri nelerdir?</a:t>
            </a:r>
          </a:p>
          <a:p>
            <a:pPr marL="0" indent="0">
              <a:buNone/>
            </a:pPr>
            <a:r>
              <a:rPr lang="tr-TR" sz="2400" dirty="0">
                <a:latin typeface="Comic Sans MS" panose="030F0702030302020204" pitchFamily="66" charset="0"/>
              </a:rPr>
              <a:t>• Başvuru süreci nasıl işlemektedir?</a:t>
            </a:r>
          </a:p>
          <a:p>
            <a:pPr marL="0" indent="0">
              <a:buNone/>
            </a:pPr>
            <a:r>
              <a:rPr lang="tr-TR" sz="2400" dirty="0">
                <a:latin typeface="Comic Sans MS" panose="030F0702030302020204" pitchFamily="66" charset="0"/>
              </a:rPr>
              <a:t>• Başvuru için gerekli belgeler nelerdir?</a:t>
            </a:r>
          </a:p>
        </p:txBody>
      </p:sp>
    </p:spTree>
    <p:extLst>
      <p:ext uri="{BB962C8B-B14F-4D97-AF65-F5344CB8AC3E}">
        <p14:creationId xmlns:p14="http://schemas.microsoft.com/office/powerpoint/2010/main" val="151845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31491"/>
            <a:ext cx="8208912" cy="5976664"/>
          </a:xfrm>
        </p:spPr>
        <p:txBody>
          <a:bodyPr>
            <a:noAutofit/>
          </a:bodyPr>
          <a:lstStyle/>
          <a:p>
            <a:r>
              <a:rPr lang="tr-TR" sz="2800" b="1" dirty="0">
                <a:latin typeface="Comic Sans MS" panose="030F0702030302020204" pitchFamily="66" charset="0"/>
              </a:rPr>
              <a:t>Okulla İş Birliği İçin Evde Yapılabilecekler </a:t>
            </a:r>
            <a:endParaRPr lang="tr-TR" sz="2800" b="1" dirty="0" smtClean="0">
              <a:latin typeface="Comic Sans MS" panose="030F0702030302020204" pitchFamily="66" charset="0"/>
            </a:endParaRPr>
          </a:p>
          <a:p>
            <a:endParaRPr lang="tr-TR" sz="1600" dirty="0">
              <a:latin typeface="Comic Sans MS" panose="030F0702030302020204" pitchFamily="66" charset="0"/>
            </a:endParaRPr>
          </a:p>
          <a:p>
            <a:pPr marL="0" indent="0">
              <a:buNone/>
            </a:pPr>
            <a:r>
              <a:rPr lang="tr-TR" sz="1600" dirty="0" smtClean="0">
                <a:solidFill>
                  <a:schemeClr val="accent6">
                    <a:lumMod val="40000"/>
                    <a:lumOff val="60000"/>
                  </a:schemeClr>
                </a:solidFill>
                <a:latin typeface="Comic Sans MS" panose="030F0702030302020204" pitchFamily="66" charset="0"/>
              </a:rPr>
              <a:t>• </a:t>
            </a:r>
            <a:r>
              <a:rPr lang="tr-TR" dirty="0">
                <a:solidFill>
                  <a:schemeClr val="accent6">
                    <a:lumMod val="40000"/>
                    <a:lumOff val="60000"/>
                  </a:schemeClr>
                </a:solidFill>
                <a:latin typeface="Comic Sans MS" panose="030F0702030302020204" pitchFamily="66" charset="0"/>
              </a:rPr>
              <a:t>Net kurallar koymak, kurallar konusunda tutarlı ve istikrarlı </a:t>
            </a:r>
            <a:r>
              <a:rPr lang="tr-TR" dirty="0" smtClean="0">
                <a:solidFill>
                  <a:schemeClr val="accent6">
                    <a:lumMod val="40000"/>
                    <a:lumOff val="60000"/>
                  </a:schemeClr>
                </a:solidFill>
                <a:latin typeface="Comic Sans MS" panose="030F0702030302020204" pitchFamily="66" charset="0"/>
              </a:rPr>
              <a:t>olmak</a:t>
            </a:r>
          </a:p>
          <a:p>
            <a:pPr marL="0" indent="0">
              <a:buNone/>
            </a:pPr>
            <a:endParaRPr lang="tr-TR" dirty="0" smtClean="0">
              <a:solidFill>
                <a:schemeClr val="accent6">
                  <a:lumMod val="40000"/>
                  <a:lumOff val="60000"/>
                </a:schemeClr>
              </a:solidFill>
              <a:latin typeface="Comic Sans MS" panose="030F0702030302020204" pitchFamily="66" charset="0"/>
            </a:endParaRPr>
          </a:p>
          <a:p>
            <a:pPr marL="0" indent="0">
              <a:buNone/>
            </a:pPr>
            <a:r>
              <a:rPr lang="tr-TR" dirty="0" smtClean="0">
                <a:solidFill>
                  <a:schemeClr val="accent6">
                    <a:lumMod val="40000"/>
                    <a:lumOff val="60000"/>
                  </a:schemeClr>
                </a:solidFill>
                <a:latin typeface="Comic Sans MS" panose="030F0702030302020204" pitchFamily="66" charset="0"/>
              </a:rPr>
              <a:t>• </a:t>
            </a:r>
            <a:r>
              <a:rPr lang="tr-TR" dirty="0">
                <a:solidFill>
                  <a:schemeClr val="accent6">
                    <a:lumMod val="40000"/>
                    <a:lumOff val="60000"/>
                  </a:schemeClr>
                </a:solidFill>
                <a:latin typeface="Comic Sans MS" panose="030F0702030302020204" pitchFamily="66" charset="0"/>
              </a:rPr>
              <a:t>Çocuğu davranışlarının sonuçlarından korumamak (can güvenliğini tehdit edenler dışında) </a:t>
            </a:r>
            <a:endParaRPr lang="tr-TR" dirty="0" smtClean="0">
              <a:solidFill>
                <a:schemeClr val="accent6">
                  <a:lumMod val="40000"/>
                  <a:lumOff val="60000"/>
                </a:schemeClr>
              </a:solidFill>
              <a:latin typeface="Comic Sans MS" panose="030F0702030302020204" pitchFamily="66" charset="0"/>
            </a:endParaRPr>
          </a:p>
          <a:p>
            <a:pPr marL="0" indent="0">
              <a:buNone/>
            </a:pPr>
            <a:endParaRPr lang="tr-TR" dirty="0" smtClean="0">
              <a:solidFill>
                <a:schemeClr val="accent6">
                  <a:lumMod val="40000"/>
                  <a:lumOff val="60000"/>
                </a:schemeClr>
              </a:solidFill>
              <a:latin typeface="Comic Sans MS" panose="030F0702030302020204" pitchFamily="66" charset="0"/>
            </a:endParaRPr>
          </a:p>
          <a:p>
            <a:pPr marL="0" indent="0">
              <a:buNone/>
            </a:pPr>
            <a:r>
              <a:rPr lang="tr-TR" dirty="0" smtClean="0">
                <a:solidFill>
                  <a:schemeClr val="accent6">
                    <a:lumMod val="40000"/>
                    <a:lumOff val="60000"/>
                  </a:schemeClr>
                </a:solidFill>
                <a:latin typeface="Comic Sans MS" panose="030F0702030302020204" pitchFamily="66" charset="0"/>
              </a:rPr>
              <a:t>• </a:t>
            </a:r>
            <a:r>
              <a:rPr lang="tr-TR" dirty="0">
                <a:solidFill>
                  <a:schemeClr val="accent6">
                    <a:lumMod val="40000"/>
                    <a:lumOff val="60000"/>
                  </a:schemeClr>
                </a:solidFill>
                <a:latin typeface="Comic Sans MS" panose="030F0702030302020204" pitchFamily="66" charset="0"/>
              </a:rPr>
              <a:t>İyi model olmak (çocuğa ne </a:t>
            </a:r>
            <a:r>
              <a:rPr lang="tr-TR" dirty="0" smtClean="0">
                <a:solidFill>
                  <a:schemeClr val="accent6">
                    <a:lumMod val="40000"/>
                    <a:lumOff val="60000"/>
                  </a:schemeClr>
                </a:solidFill>
                <a:latin typeface="Comic Sans MS" panose="030F0702030302020204" pitchFamily="66" charset="0"/>
              </a:rPr>
              <a:t>yapması </a:t>
            </a:r>
            <a:r>
              <a:rPr lang="tr-TR" dirty="0">
                <a:solidFill>
                  <a:schemeClr val="accent6">
                    <a:lumMod val="40000"/>
                    <a:lumOff val="60000"/>
                  </a:schemeClr>
                </a:solidFill>
                <a:latin typeface="Comic Sans MS" panose="030F0702030302020204" pitchFamily="66" charset="0"/>
              </a:rPr>
              <a:t>söyleniyorsa anne babanın da öyle davranması) </a:t>
            </a:r>
            <a:endParaRPr lang="tr-TR" dirty="0" smtClean="0">
              <a:solidFill>
                <a:schemeClr val="accent6">
                  <a:lumMod val="40000"/>
                  <a:lumOff val="60000"/>
                </a:schemeClr>
              </a:solidFill>
              <a:latin typeface="Comic Sans MS" panose="030F0702030302020204" pitchFamily="66" charset="0"/>
            </a:endParaRPr>
          </a:p>
          <a:p>
            <a:pPr marL="0" indent="0">
              <a:buNone/>
            </a:pPr>
            <a:endParaRPr lang="tr-TR" dirty="0" smtClean="0">
              <a:solidFill>
                <a:schemeClr val="accent6">
                  <a:lumMod val="40000"/>
                  <a:lumOff val="60000"/>
                </a:schemeClr>
              </a:solidFill>
              <a:latin typeface="Comic Sans MS" panose="030F0702030302020204" pitchFamily="66" charset="0"/>
            </a:endParaRPr>
          </a:p>
          <a:p>
            <a:pPr marL="0" indent="0">
              <a:buNone/>
            </a:pPr>
            <a:r>
              <a:rPr lang="tr-TR" dirty="0" smtClean="0">
                <a:solidFill>
                  <a:schemeClr val="accent6">
                    <a:lumMod val="40000"/>
                    <a:lumOff val="60000"/>
                  </a:schemeClr>
                </a:solidFill>
                <a:latin typeface="Comic Sans MS" panose="030F0702030302020204" pitchFamily="66" charset="0"/>
              </a:rPr>
              <a:t>• </a:t>
            </a:r>
            <a:r>
              <a:rPr lang="tr-TR" dirty="0">
                <a:solidFill>
                  <a:schemeClr val="accent6">
                    <a:lumMod val="40000"/>
                    <a:lumOff val="60000"/>
                  </a:schemeClr>
                </a:solidFill>
                <a:latin typeface="Comic Sans MS" panose="030F0702030302020204" pitchFamily="66" charset="0"/>
              </a:rPr>
              <a:t>Planlı programlı olmak ve çocuğun bunu görmesini sağlamak </a:t>
            </a:r>
            <a:endParaRPr lang="tr-TR" dirty="0" smtClean="0">
              <a:solidFill>
                <a:schemeClr val="accent6">
                  <a:lumMod val="40000"/>
                  <a:lumOff val="60000"/>
                </a:schemeClr>
              </a:solidFill>
              <a:latin typeface="Comic Sans MS" panose="030F0702030302020204" pitchFamily="66" charset="0"/>
            </a:endParaRPr>
          </a:p>
          <a:p>
            <a:pPr marL="0" indent="0">
              <a:buNone/>
            </a:pPr>
            <a:endParaRPr lang="tr-TR" dirty="0">
              <a:solidFill>
                <a:schemeClr val="accent6">
                  <a:lumMod val="40000"/>
                  <a:lumOff val="60000"/>
                </a:schemeClr>
              </a:solidFill>
              <a:latin typeface="Comic Sans MS" panose="030F0702030302020204" pitchFamily="66" charset="0"/>
            </a:endParaRPr>
          </a:p>
          <a:p>
            <a:pPr marL="0" indent="0">
              <a:buNone/>
            </a:pPr>
            <a:r>
              <a:rPr lang="tr-TR" dirty="0" smtClean="0">
                <a:solidFill>
                  <a:schemeClr val="accent6">
                    <a:lumMod val="40000"/>
                    <a:lumOff val="60000"/>
                  </a:schemeClr>
                </a:solidFill>
                <a:latin typeface="Comic Sans MS" panose="030F0702030302020204" pitchFamily="66" charset="0"/>
              </a:rPr>
              <a:t>• </a:t>
            </a:r>
            <a:r>
              <a:rPr lang="tr-TR" dirty="0">
                <a:solidFill>
                  <a:schemeClr val="accent6">
                    <a:lumMod val="40000"/>
                    <a:lumOff val="60000"/>
                  </a:schemeClr>
                </a:solidFill>
                <a:latin typeface="Comic Sans MS" panose="030F0702030302020204" pitchFamily="66" charset="0"/>
              </a:rPr>
              <a:t>Çocukla ilgili gerçekçi beklentiler içinde olmak </a:t>
            </a:r>
            <a:endParaRPr lang="tr-TR" dirty="0" smtClean="0">
              <a:solidFill>
                <a:schemeClr val="accent6">
                  <a:lumMod val="40000"/>
                  <a:lumOff val="60000"/>
                </a:schemeClr>
              </a:solidFill>
              <a:latin typeface="Comic Sans MS" panose="030F0702030302020204" pitchFamily="66" charset="0"/>
            </a:endParaRPr>
          </a:p>
          <a:p>
            <a:pPr marL="0" indent="0">
              <a:buNone/>
            </a:pPr>
            <a:endParaRPr lang="tr-TR" dirty="0" smtClean="0">
              <a:solidFill>
                <a:schemeClr val="accent6">
                  <a:lumMod val="40000"/>
                  <a:lumOff val="60000"/>
                </a:schemeClr>
              </a:solidFill>
              <a:latin typeface="Comic Sans MS" panose="030F0702030302020204" pitchFamily="66" charset="0"/>
            </a:endParaRPr>
          </a:p>
          <a:p>
            <a:pPr marL="0" indent="0">
              <a:buNone/>
            </a:pPr>
            <a:r>
              <a:rPr lang="tr-TR" dirty="0" smtClean="0">
                <a:solidFill>
                  <a:schemeClr val="accent6">
                    <a:lumMod val="40000"/>
                    <a:lumOff val="60000"/>
                  </a:schemeClr>
                </a:solidFill>
                <a:latin typeface="Comic Sans MS" panose="030F0702030302020204" pitchFamily="66" charset="0"/>
              </a:rPr>
              <a:t>• </a:t>
            </a:r>
            <a:r>
              <a:rPr lang="tr-TR" dirty="0">
                <a:solidFill>
                  <a:schemeClr val="accent6">
                    <a:lumMod val="40000"/>
                    <a:lumOff val="60000"/>
                  </a:schemeClr>
                </a:solidFill>
                <a:latin typeface="Comic Sans MS" panose="030F0702030302020204" pitchFamily="66" charset="0"/>
              </a:rPr>
              <a:t>Çocukla konuşmak ve onu dinlemek </a:t>
            </a:r>
            <a:r>
              <a:rPr lang="tr-TR" dirty="0" smtClean="0">
                <a:solidFill>
                  <a:schemeClr val="accent6">
                    <a:lumMod val="40000"/>
                    <a:lumOff val="60000"/>
                  </a:schemeClr>
                </a:solidFill>
                <a:latin typeface="Comic Sans MS" panose="030F0702030302020204" pitchFamily="66" charset="0"/>
              </a:rPr>
              <a:t>için </a:t>
            </a:r>
            <a:r>
              <a:rPr lang="tr-TR" dirty="0">
                <a:solidFill>
                  <a:schemeClr val="accent6">
                    <a:lumMod val="40000"/>
                    <a:lumOff val="60000"/>
                  </a:schemeClr>
                </a:solidFill>
                <a:latin typeface="Comic Sans MS" panose="030F0702030302020204" pitchFamily="66" charset="0"/>
              </a:rPr>
              <a:t>zaman ayırmak </a:t>
            </a:r>
            <a:endParaRPr lang="tr-TR" dirty="0" smtClean="0">
              <a:solidFill>
                <a:schemeClr val="accent6">
                  <a:lumMod val="40000"/>
                  <a:lumOff val="60000"/>
                </a:schemeClr>
              </a:solidFill>
              <a:latin typeface="Comic Sans MS" panose="030F0702030302020204" pitchFamily="66" charset="0"/>
            </a:endParaRPr>
          </a:p>
        </p:txBody>
      </p:sp>
    </p:spTree>
    <p:extLst>
      <p:ext uri="{BB962C8B-B14F-4D97-AF65-F5344CB8AC3E}">
        <p14:creationId xmlns:p14="http://schemas.microsoft.com/office/powerpoint/2010/main" val="3487020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32656"/>
            <a:ext cx="8064896" cy="6264696"/>
          </a:xfrm>
        </p:spPr>
        <p:txBody>
          <a:bodyPr>
            <a:normAutofit lnSpcReduction="10000"/>
          </a:bodyPr>
          <a:lstStyle/>
          <a:p>
            <a:pPr marL="0" indent="0">
              <a:buNone/>
            </a:pPr>
            <a:r>
              <a:rPr lang="tr-TR" dirty="0">
                <a:solidFill>
                  <a:schemeClr val="accent6">
                    <a:lumMod val="40000"/>
                    <a:lumOff val="60000"/>
                  </a:schemeClr>
                </a:solidFill>
                <a:latin typeface="Comic Sans MS" panose="030F0702030302020204" pitchFamily="66" charset="0"/>
              </a:rPr>
              <a:t>• Hem çabanın hem de sonuçların farkında olmak ve bunlarla ilgili geri bildirim vermek (çabayı teşvik eden ve olası sonuçlarına dikkat çeken konuşmalar yapmak) </a:t>
            </a:r>
            <a:endParaRPr lang="tr-TR" dirty="0" smtClean="0">
              <a:solidFill>
                <a:schemeClr val="accent6">
                  <a:lumMod val="40000"/>
                  <a:lumOff val="60000"/>
                </a:schemeClr>
              </a:solidFill>
              <a:latin typeface="Comic Sans MS" panose="030F0702030302020204" pitchFamily="66" charset="0"/>
            </a:endParaRPr>
          </a:p>
          <a:p>
            <a:pPr marL="0" indent="0">
              <a:buNone/>
            </a:pPr>
            <a:endParaRPr lang="tr-TR" dirty="0">
              <a:solidFill>
                <a:schemeClr val="accent6">
                  <a:lumMod val="40000"/>
                  <a:lumOff val="60000"/>
                </a:schemeClr>
              </a:solidFill>
              <a:latin typeface="Comic Sans MS" panose="030F0702030302020204" pitchFamily="66" charset="0"/>
            </a:endParaRPr>
          </a:p>
          <a:p>
            <a:pPr marL="0" indent="0">
              <a:buNone/>
            </a:pPr>
            <a:r>
              <a:rPr lang="tr-TR" dirty="0">
                <a:solidFill>
                  <a:schemeClr val="accent6">
                    <a:lumMod val="40000"/>
                    <a:lumOff val="60000"/>
                  </a:schemeClr>
                </a:solidFill>
                <a:latin typeface="Comic Sans MS" panose="030F0702030302020204" pitchFamily="66" charset="0"/>
              </a:rPr>
              <a:t>• Çocuğun sergilemesi istenen davranışları ödüllendirmek </a:t>
            </a:r>
            <a:endParaRPr lang="tr-TR" dirty="0" smtClean="0">
              <a:solidFill>
                <a:schemeClr val="accent6">
                  <a:lumMod val="40000"/>
                  <a:lumOff val="60000"/>
                </a:schemeClr>
              </a:solidFill>
              <a:latin typeface="Comic Sans MS" panose="030F0702030302020204" pitchFamily="66" charset="0"/>
            </a:endParaRPr>
          </a:p>
          <a:p>
            <a:pPr marL="0" indent="0">
              <a:buNone/>
            </a:pPr>
            <a:endParaRPr lang="tr-TR" dirty="0">
              <a:solidFill>
                <a:schemeClr val="accent6">
                  <a:lumMod val="40000"/>
                  <a:lumOff val="60000"/>
                </a:schemeClr>
              </a:solidFill>
              <a:latin typeface="Comic Sans MS" panose="030F0702030302020204" pitchFamily="66" charset="0"/>
            </a:endParaRPr>
          </a:p>
          <a:p>
            <a:pPr marL="0" indent="0">
              <a:buNone/>
            </a:pPr>
            <a:r>
              <a:rPr lang="tr-TR" dirty="0">
                <a:solidFill>
                  <a:schemeClr val="accent6">
                    <a:lumMod val="40000"/>
                    <a:lumOff val="60000"/>
                  </a:schemeClr>
                </a:solidFill>
                <a:latin typeface="Comic Sans MS" panose="030F0702030302020204" pitchFamily="66" charset="0"/>
              </a:rPr>
              <a:t>• Problemleri aile olarak birlikte çözmek </a:t>
            </a:r>
            <a:endParaRPr lang="tr-TR" dirty="0" smtClean="0">
              <a:solidFill>
                <a:schemeClr val="accent6">
                  <a:lumMod val="40000"/>
                  <a:lumOff val="60000"/>
                </a:schemeClr>
              </a:solidFill>
              <a:latin typeface="Comic Sans MS" panose="030F0702030302020204" pitchFamily="66" charset="0"/>
            </a:endParaRPr>
          </a:p>
          <a:p>
            <a:pPr marL="0" indent="0">
              <a:buNone/>
            </a:pPr>
            <a:endParaRPr lang="tr-TR" dirty="0">
              <a:solidFill>
                <a:schemeClr val="accent6">
                  <a:lumMod val="40000"/>
                  <a:lumOff val="60000"/>
                </a:schemeClr>
              </a:solidFill>
              <a:latin typeface="Comic Sans MS" panose="030F0702030302020204" pitchFamily="66" charset="0"/>
            </a:endParaRPr>
          </a:p>
          <a:p>
            <a:pPr marL="0" indent="0">
              <a:buNone/>
            </a:pPr>
            <a:r>
              <a:rPr lang="tr-TR" dirty="0">
                <a:solidFill>
                  <a:schemeClr val="accent6">
                    <a:lumMod val="40000"/>
                    <a:lumOff val="60000"/>
                  </a:schemeClr>
                </a:solidFill>
                <a:latin typeface="Comic Sans MS" panose="030F0702030302020204" pitchFamily="66" charset="0"/>
              </a:rPr>
              <a:t>• Ekran karşısında geçen zamana sınır koymak </a:t>
            </a:r>
            <a:endParaRPr lang="tr-TR" dirty="0" smtClean="0">
              <a:solidFill>
                <a:schemeClr val="accent6">
                  <a:lumMod val="40000"/>
                  <a:lumOff val="60000"/>
                </a:schemeClr>
              </a:solidFill>
              <a:latin typeface="Comic Sans MS" panose="030F0702030302020204" pitchFamily="66" charset="0"/>
            </a:endParaRPr>
          </a:p>
          <a:p>
            <a:pPr marL="0" indent="0">
              <a:buNone/>
            </a:pPr>
            <a:endParaRPr lang="tr-TR" dirty="0">
              <a:solidFill>
                <a:schemeClr val="accent6">
                  <a:lumMod val="40000"/>
                  <a:lumOff val="60000"/>
                </a:schemeClr>
              </a:solidFill>
              <a:latin typeface="Comic Sans MS" panose="030F0702030302020204" pitchFamily="66" charset="0"/>
            </a:endParaRPr>
          </a:p>
          <a:p>
            <a:pPr marL="0" indent="0">
              <a:buNone/>
            </a:pPr>
            <a:r>
              <a:rPr lang="tr-TR" dirty="0">
                <a:solidFill>
                  <a:schemeClr val="accent6">
                    <a:lumMod val="40000"/>
                    <a:lumOff val="60000"/>
                  </a:schemeClr>
                </a:solidFill>
                <a:latin typeface="Comic Sans MS" panose="030F0702030302020204" pitchFamily="66" charset="0"/>
              </a:rPr>
              <a:t>• Çocuğa evde nasıl yardımcı olunabileceği ile ilgili olarak öğretmenden bilgi almak ve bunları uygulamak </a:t>
            </a:r>
            <a:endParaRPr lang="tr-TR" dirty="0" smtClean="0">
              <a:solidFill>
                <a:schemeClr val="accent6">
                  <a:lumMod val="40000"/>
                  <a:lumOff val="60000"/>
                </a:schemeClr>
              </a:solidFill>
              <a:latin typeface="Comic Sans MS" panose="030F0702030302020204" pitchFamily="66" charset="0"/>
            </a:endParaRPr>
          </a:p>
          <a:p>
            <a:pPr marL="0" indent="0">
              <a:buNone/>
            </a:pPr>
            <a:endParaRPr lang="tr-TR" dirty="0">
              <a:solidFill>
                <a:schemeClr val="accent6">
                  <a:lumMod val="40000"/>
                  <a:lumOff val="60000"/>
                </a:schemeClr>
              </a:solidFill>
              <a:latin typeface="Comic Sans MS" panose="030F0702030302020204" pitchFamily="66" charset="0"/>
            </a:endParaRPr>
          </a:p>
          <a:p>
            <a:pPr marL="0" indent="0">
              <a:buNone/>
            </a:pPr>
            <a:r>
              <a:rPr lang="tr-TR" dirty="0" smtClean="0">
                <a:solidFill>
                  <a:schemeClr val="accent6">
                    <a:lumMod val="40000"/>
                    <a:lumOff val="60000"/>
                  </a:schemeClr>
                </a:solidFill>
                <a:latin typeface="Comic Sans MS" panose="030F0702030302020204" pitchFamily="66" charset="0"/>
              </a:rPr>
              <a:t>• </a:t>
            </a:r>
            <a:r>
              <a:rPr lang="tr-TR" dirty="0">
                <a:solidFill>
                  <a:schemeClr val="accent6">
                    <a:lumMod val="40000"/>
                    <a:lumOff val="60000"/>
                  </a:schemeClr>
                </a:solidFill>
                <a:latin typeface="Comic Sans MS" panose="030F0702030302020204" pitchFamily="66" charset="0"/>
              </a:rPr>
              <a:t>Çocuğun fikrini sormak ve fikirlerine saygı göstermek </a:t>
            </a:r>
            <a:endParaRPr lang="tr-TR" dirty="0" smtClean="0">
              <a:solidFill>
                <a:schemeClr val="accent6">
                  <a:lumMod val="40000"/>
                  <a:lumOff val="60000"/>
                </a:schemeClr>
              </a:solidFill>
              <a:latin typeface="Comic Sans MS" panose="030F0702030302020204" pitchFamily="66" charset="0"/>
            </a:endParaRPr>
          </a:p>
          <a:p>
            <a:pPr marL="0" indent="0">
              <a:buNone/>
            </a:pPr>
            <a:endParaRPr lang="tr-TR" dirty="0">
              <a:solidFill>
                <a:schemeClr val="accent6">
                  <a:lumMod val="40000"/>
                  <a:lumOff val="60000"/>
                </a:schemeClr>
              </a:solidFill>
              <a:latin typeface="Comic Sans MS" panose="030F0702030302020204" pitchFamily="66" charset="0"/>
            </a:endParaRPr>
          </a:p>
          <a:p>
            <a:pPr marL="0" indent="0">
              <a:buNone/>
            </a:pPr>
            <a:r>
              <a:rPr lang="tr-TR" dirty="0">
                <a:solidFill>
                  <a:schemeClr val="accent6">
                    <a:lumMod val="40000"/>
                    <a:lumOff val="60000"/>
                  </a:schemeClr>
                </a:solidFill>
                <a:latin typeface="Comic Sans MS" panose="030F0702030302020204" pitchFamily="66" charset="0"/>
              </a:rPr>
              <a:t>• Çocukla ilgili olaylarda sabırlı olabilmek</a:t>
            </a:r>
          </a:p>
          <a:p>
            <a:endParaRPr lang="tr-TR" dirty="0"/>
          </a:p>
        </p:txBody>
      </p:sp>
    </p:spTree>
    <p:extLst>
      <p:ext uri="{BB962C8B-B14F-4D97-AF65-F5344CB8AC3E}">
        <p14:creationId xmlns:p14="http://schemas.microsoft.com/office/powerpoint/2010/main" val="1856840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49288"/>
            <a:ext cx="7920880" cy="6408712"/>
          </a:xfrm>
        </p:spPr>
        <p:txBody>
          <a:bodyPr>
            <a:normAutofit/>
          </a:bodyPr>
          <a:lstStyle/>
          <a:p>
            <a:r>
              <a:rPr lang="tr-TR" sz="2800" dirty="0">
                <a:latin typeface="Comic Sans MS" panose="030F0702030302020204" pitchFamily="66" charset="0"/>
              </a:rPr>
              <a:t>Okulla İş Birliği İçin Okulda Yapılabilecekler </a:t>
            </a:r>
            <a:endParaRPr lang="tr-TR" sz="2800" dirty="0" smtClean="0">
              <a:latin typeface="Comic Sans MS" panose="030F0702030302020204" pitchFamily="66" charset="0"/>
            </a:endParaRPr>
          </a:p>
          <a:p>
            <a:endParaRPr lang="tr-TR" dirty="0">
              <a:latin typeface="Comic Sans MS" panose="030F0702030302020204" pitchFamily="66" charset="0"/>
            </a:endParaRPr>
          </a:p>
          <a:p>
            <a:pPr marL="0" indent="0">
              <a:buNone/>
            </a:pPr>
            <a:r>
              <a:rPr lang="tr-TR" dirty="0" smtClean="0">
                <a:solidFill>
                  <a:schemeClr val="accent6">
                    <a:lumMod val="40000"/>
                    <a:lumOff val="60000"/>
                  </a:schemeClr>
                </a:solidFill>
                <a:latin typeface="Comic Sans MS" panose="030F0702030302020204" pitchFamily="66" charset="0"/>
              </a:rPr>
              <a:t>• </a:t>
            </a:r>
            <a:r>
              <a:rPr lang="tr-TR" dirty="0">
                <a:solidFill>
                  <a:schemeClr val="accent6">
                    <a:lumMod val="40000"/>
                    <a:lumOff val="60000"/>
                  </a:schemeClr>
                </a:solidFill>
                <a:latin typeface="Comic Sans MS" panose="030F0702030302020204" pitchFamily="66" charset="0"/>
              </a:rPr>
              <a:t>Çocuğun sınıfını ziyaret etmek </a:t>
            </a:r>
            <a:endParaRPr lang="tr-TR" dirty="0" smtClean="0">
              <a:solidFill>
                <a:schemeClr val="accent6">
                  <a:lumMod val="40000"/>
                  <a:lumOff val="60000"/>
                </a:schemeClr>
              </a:solidFill>
              <a:latin typeface="Comic Sans MS" panose="030F0702030302020204" pitchFamily="66" charset="0"/>
            </a:endParaRPr>
          </a:p>
          <a:p>
            <a:pPr marL="0" indent="0">
              <a:buNone/>
            </a:pPr>
            <a:endParaRPr lang="tr-TR" dirty="0" smtClean="0">
              <a:solidFill>
                <a:schemeClr val="accent6">
                  <a:lumMod val="40000"/>
                  <a:lumOff val="60000"/>
                </a:schemeClr>
              </a:solidFill>
              <a:latin typeface="Comic Sans MS" panose="030F0702030302020204" pitchFamily="66" charset="0"/>
            </a:endParaRPr>
          </a:p>
          <a:p>
            <a:pPr marL="0" indent="0">
              <a:buNone/>
            </a:pPr>
            <a:r>
              <a:rPr lang="tr-TR" dirty="0" smtClean="0">
                <a:solidFill>
                  <a:schemeClr val="accent6">
                    <a:lumMod val="40000"/>
                    <a:lumOff val="60000"/>
                  </a:schemeClr>
                </a:solidFill>
                <a:latin typeface="Comic Sans MS" panose="030F0702030302020204" pitchFamily="66" charset="0"/>
              </a:rPr>
              <a:t>• </a:t>
            </a:r>
            <a:r>
              <a:rPr lang="tr-TR" dirty="0">
                <a:solidFill>
                  <a:schemeClr val="accent6">
                    <a:lumMod val="40000"/>
                    <a:lumOff val="60000"/>
                  </a:schemeClr>
                </a:solidFill>
                <a:latin typeface="Comic Sans MS" panose="030F0702030302020204" pitchFamily="66" charset="0"/>
              </a:rPr>
              <a:t>Çocuğun sınıfta nasıl öğrendiğini ve arkadaşlarıyla ilişkilerini gözlemlemek </a:t>
            </a:r>
            <a:endParaRPr lang="tr-TR" dirty="0" smtClean="0">
              <a:solidFill>
                <a:schemeClr val="accent6">
                  <a:lumMod val="40000"/>
                  <a:lumOff val="60000"/>
                </a:schemeClr>
              </a:solidFill>
              <a:latin typeface="Comic Sans MS" panose="030F0702030302020204" pitchFamily="66" charset="0"/>
            </a:endParaRPr>
          </a:p>
          <a:p>
            <a:pPr marL="0" indent="0">
              <a:buNone/>
            </a:pPr>
            <a:endParaRPr lang="tr-TR" dirty="0" smtClean="0">
              <a:solidFill>
                <a:schemeClr val="accent6">
                  <a:lumMod val="40000"/>
                  <a:lumOff val="60000"/>
                </a:schemeClr>
              </a:solidFill>
              <a:latin typeface="Comic Sans MS" panose="030F0702030302020204" pitchFamily="66" charset="0"/>
            </a:endParaRPr>
          </a:p>
          <a:p>
            <a:pPr marL="0" indent="0">
              <a:buNone/>
            </a:pPr>
            <a:r>
              <a:rPr lang="tr-TR" dirty="0" smtClean="0">
                <a:solidFill>
                  <a:schemeClr val="accent6">
                    <a:lumMod val="40000"/>
                    <a:lumOff val="60000"/>
                  </a:schemeClr>
                </a:solidFill>
                <a:latin typeface="Comic Sans MS" panose="030F0702030302020204" pitchFamily="66" charset="0"/>
              </a:rPr>
              <a:t>• </a:t>
            </a:r>
            <a:r>
              <a:rPr lang="tr-TR" dirty="0">
                <a:solidFill>
                  <a:schemeClr val="accent6">
                    <a:lumMod val="40000"/>
                    <a:lumOff val="60000"/>
                  </a:schemeClr>
                </a:solidFill>
                <a:latin typeface="Comic Sans MS" panose="030F0702030302020204" pitchFamily="66" charset="0"/>
              </a:rPr>
              <a:t>Okulda gönüllü çalışmalar yapmak (Örneğin gezilerde refakatçi olmak, okul aile birliğinde görev almak, okul dergisinin hazırlıklarında görev almak, okuldaki faaliyetlerde yiyecek hazırlamak, çeşitli derslerle ilgili olarak öğrencilere özel etütlerde yardımcı olmak, gösterilerde kostüm hazırlamak vb. Ayrıca tüm bu </a:t>
            </a:r>
            <a:r>
              <a:rPr lang="tr-TR" dirty="0" smtClean="0">
                <a:solidFill>
                  <a:schemeClr val="accent6">
                    <a:lumMod val="40000"/>
                    <a:lumOff val="60000"/>
                  </a:schemeClr>
                </a:solidFill>
                <a:latin typeface="Comic Sans MS" panose="030F0702030302020204" pitchFamily="66" charset="0"/>
              </a:rPr>
              <a:t>faaliyetler</a:t>
            </a:r>
            <a:r>
              <a:rPr lang="tr-TR" dirty="0">
                <a:solidFill>
                  <a:schemeClr val="accent6">
                    <a:lumMod val="40000"/>
                    <a:lumOff val="60000"/>
                  </a:schemeClr>
                </a:solidFill>
                <a:latin typeface="Comic Sans MS" panose="030F0702030302020204" pitchFamily="66" charset="0"/>
              </a:rPr>
              <a:t>, bu faaliyetlerin uygulanmadığı okullarda gönüllü ebeveynler tarafından teklif de edilebilir.) </a:t>
            </a:r>
            <a:endParaRPr lang="tr-TR" dirty="0" smtClean="0">
              <a:solidFill>
                <a:schemeClr val="accent6">
                  <a:lumMod val="40000"/>
                  <a:lumOff val="60000"/>
                </a:schemeClr>
              </a:solidFill>
              <a:latin typeface="Comic Sans MS" panose="030F0702030302020204" pitchFamily="66" charset="0"/>
            </a:endParaRPr>
          </a:p>
        </p:txBody>
      </p:sp>
    </p:spTree>
    <p:extLst>
      <p:ext uri="{BB962C8B-B14F-4D97-AF65-F5344CB8AC3E}">
        <p14:creationId xmlns:p14="http://schemas.microsoft.com/office/powerpoint/2010/main" val="6790415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y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Austin</Template>
  <TotalTime>92</TotalTime>
  <Words>975</Words>
  <Application>Microsoft Office PowerPoint</Application>
  <PresentationFormat>Ekran Gösterisi (4:3)</PresentationFormat>
  <Paragraphs>113</Paragraphs>
  <Slides>20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Century Gothic</vt:lpstr>
      <vt:lpstr>Comic Sans MS</vt:lpstr>
      <vt:lpstr>Wingdings 3</vt:lpstr>
      <vt:lpstr>İyon</vt:lpstr>
      <vt:lpstr>OKUL &amp; AİLE İLİŞKİLERİ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Evde Öğrenme</vt:lpstr>
      <vt:lpstr>PowerPoint Sunusu</vt:lpstr>
      <vt:lpstr>PowerPoint Sunusu</vt:lpstr>
      <vt:lpstr>PowerPoint Sunusu</vt:lpstr>
      <vt:lpstr>PowerPoint Sunusu</vt:lpstr>
      <vt:lpstr>PowerPoint Sunusu</vt:lpstr>
      <vt:lpstr>PowerPoint Sunusu</vt:lpstr>
      <vt:lpstr>PowerPoint Sunusu</vt:lpstr>
      <vt:lpstr>KATILIMINIZ İÇİN  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ekol</dc:creator>
  <cp:lastModifiedBy>ekol</cp:lastModifiedBy>
  <cp:revision>16</cp:revision>
  <dcterms:modified xsi:type="dcterms:W3CDTF">2022-02-14T07:05:40Z</dcterms:modified>
</cp:coreProperties>
</file>