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62" r:id="rId7"/>
    <p:sldId id="271" r:id="rId8"/>
    <p:sldId id="261" r:id="rId9"/>
    <p:sldId id="272" r:id="rId10"/>
    <p:sldId id="263" r:id="rId11"/>
    <p:sldId id="264" r:id="rId12"/>
    <p:sldId id="265" r:id="rId13"/>
    <p:sldId id="266" r:id="rId14"/>
    <p:sldId id="259" r:id="rId15"/>
    <p:sldId id="273" r:id="rId16"/>
    <p:sldId id="274" r:id="rId17"/>
    <p:sldId id="275" r:id="rId18"/>
    <p:sldId id="276" r:id="rId19"/>
    <p:sldId id="27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21F316-FA34-465C-8E98-1B0F4D6CA639}" type="datetimeFigureOut">
              <a:rPr lang="tr-TR" smtClean="0"/>
              <a:pPr/>
              <a:t>5.9.2023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74AD75-DB30-4890-9511-1B6226DCB4E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REHBER ÖĞRETMENİ OLMAYAN OKULLAR için REHBERLİK PLANI NASIL HAZIRLANIR?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KÜTAHYA REHBERLİK VE ARAŞTIRMA MERKEZİ- EYLÜL </a:t>
            </a:r>
            <a:r>
              <a:rPr lang="tr-TR" dirty="0" smtClean="0"/>
              <a:t>2023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DÜZEY 1 FAALİYET GRUBU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1. Yayın Hazırlama (Broşür, Bülten, Okul/Kurum Web Sitesi İçeriği, Pano/Etkileşimli Pano, Afiş, Poster vb.), </a:t>
            </a:r>
          </a:p>
          <a:p>
            <a:r>
              <a:rPr lang="tr-TR" dirty="0" smtClean="0"/>
              <a:t>2. Konferans/Panel Düzenleme, </a:t>
            </a:r>
          </a:p>
          <a:p>
            <a:r>
              <a:rPr lang="tr-TR" dirty="0" smtClean="0"/>
              <a:t>3. Seminer Düzenleme, </a:t>
            </a:r>
          </a:p>
          <a:p>
            <a:r>
              <a:rPr lang="tr-TR" dirty="0" smtClean="0"/>
              <a:t>4. Gezi Düzenleme,</a:t>
            </a:r>
          </a:p>
          <a:p>
            <a:r>
              <a:rPr lang="tr-TR" dirty="0" smtClean="0"/>
              <a:t> 5. Sınıf Rehberliği Tek Etkinlik Uygulama,</a:t>
            </a:r>
          </a:p>
          <a:p>
            <a:r>
              <a:rPr lang="tr-TR" dirty="0" smtClean="0"/>
              <a:t> 6. Sınıf Rehberlik Programı Tek Etkinlik Uygulama, </a:t>
            </a:r>
          </a:p>
          <a:p>
            <a:r>
              <a:rPr lang="tr-TR" dirty="0" smtClean="0"/>
              <a:t>7. Masal/Hikaye/Film/Animasyon/Video/Kitap Değerlendirme, </a:t>
            </a:r>
          </a:p>
          <a:p>
            <a:r>
              <a:rPr lang="tr-TR" dirty="0" smtClean="0"/>
              <a:t>8. Mezunla Buluşma Etkinliği Düzenleme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Düzey 2 ve 3 Faaliyet yürütülmesi zorunlu olmayıp okul ve RAM'ın </a:t>
            </a:r>
            <a:r>
              <a:rPr lang="tr-TR" b="1" dirty="0" smtClean="0"/>
              <a:t>imkan</a:t>
            </a:r>
            <a:r>
              <a:rPr lang="tr-TR" dirty="0" smtClean="0"/>
              <a:t> ve </a:t>
            </a:r>
            <a:r>
              <a:rPr lang="tr-TR" b="1" dirty="0" smtClean="0"/>
              <a:t>şartları </a:t>
            </a:r>
            <a:r>
              <a:rPr lang="tr-TR" dirty="0" smtClean="0"/>
              <a:t>doğrultusunda planlama </a:t>
            </a:r>
            <a:r>
              <a:rPr lang="tr-TR" b="1" dirty="0" smtClean="0"/>
              <a:t>yapılabilir.</a:t>
            </a:r>
          </a:p>
          <a:p>
            <a:r>
              <a:rPr lang="tr-TR" dirty="0" smtClean="0"/>
              <a:t>Bazı öğrencilerin/sınıfların katıldığı Düzey 2 ve 3 Faaliyet </a:t>
            </a:r>
            <a:r>
              <a:rPr lang="tr-TR" b="1" dirty="0" smtClean="0"/>
              <a:t>yürütülmesi halinde </a:t>
            </a:r>
            <a:r>
              <a:rPr lang="tr-TR" dirty="0" smtClean="0"/>
              <a:t>bu faaliyetlere </a:t>
            </a:r>
            <a:r>
              <a:rPr lang="tr-TR" b="1" dirty="0" smtClean="0"/>
              <a:t>katılmayan </a:t>
            </a:r>
            <a:r>
              <a:rPr lang="tr-TR" dirty="0" smtClean="0"/>
              <a:t>öğrenciler için en az ikişer adet Düzey 1 Faaliyet yürütülmesi zorunludur. (öğretmen ve veliler için birer adet )</a:t>
            </a:r>
          </a:p>
          <a:p>
            <a:r>
              <a:rPr lang="tr-TR" dirty="0" smtClean="0"/>
              <a:t>(BKNZ. HEDEF İŞ AKIŞI YÖNERGESİ)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DÜZEY 2 FAALİYET GRUBU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1. Konferans/Panel Serisi Düzenleme, </a:t>
            </a:r>
          </a:p>
          <a:p>
            <a:r>
              <a:rPr lang="tr-TR" dirty="0" smtClean="0"/>
              <a:t>2. Seminer Serisi Düzenleme, </a:t>
            </a:r>
          </a:p>
          <a:p>
            <a:r>
              <a:rPr lang="tr-TR" dirty="0" smtClean="0"/>
              <a:t>3. Gezi Serisi Düzenleme</a:t>
            </a:r>
          </a:p>
          <a:p>
            <a:r>
              <a:rPr lang="tr-TR" dirty="0" smtClean="0"/>
              <a:t> 4. </a:t>
            </a:r>
            <a:r>
              <a:rPr lang="tr-TR" dirty="0" err="1" smtClean="0"/>
              <a:t>Psikoeğitim</a:t>
            </a:r>
            <a:r>
              <a:rPr lang="tr-TR" dirty="0" smtClean="0"/>
              <a:t> Programı Uygulama,</a:t>
            </a:r>
          </a:p>
          <a:p>
            <a:r>
              <a:rPr lang="tr-TR" dirty="0" smtClean="0"/>
              <a:t> 5. Sosyal Sorumluluk Çalışmaları/Projeleri Yürütme, </a:t>
            </a:r>
          </a:p>
          <a:p>
            <a:r>
              <a:rPr lang="tr-TR" dirty="0" smtClean="0"/>
              <a:t>6. Sınıf Rehberlik Programı Aynı Kazanıma Ait Ardışık Etkinlik Uygulama</a:t>
            </a:r>
          </a:p>
          <a:p>
            <a:r>
              <a:rPr lang="tr-TR" dirty="0" smtClean="0"/>
              <a:t> 7. Mezunla Buluşma Etkinlik Serisi Düzenleme</a:t>
            </a:r>
          </a:p>
          <a:p>
            <a:r>
              <a:rPr lang="tr-TR" dirty="0" smtClean="0"/>
              <a:t>8.Eylem Planı Hazırlama ve Uygulama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DÜZEY 3 FAALİYET GRUBU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1. Grupla Psikolojik Danışma, </a:t>
            </a:r>
          </a:p>
          <a:p>
            <a:r>
              <a:rPr lang="tr-TR" dirty="0" smtClean="0"/>
              <a:t>2. Odak Grup Çalışması, </a:t>
            </a:r>
          </a:p>
          <a:p>
            <a:r>
              <a:rPr lang="tr-TR" dirty="0" smtClean="0"/>
              <a:t>3. </a:t>
            </a:r>
            <a:r>
              <a:rPr lang="tr-TR" dirty="0" err="1" smtClean="0"/>
              <a:t>Psikoeğitim</a:t>
            </a:r>
            <a:r>
              <a:rPr lang="tr-TR" dirty="0" smtClean="0"/>
              <a:t> Programı Hazırlama ve Uygulama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yapılacak çalışmalar ayrıntılı tabloya erişmek için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ORGM.MEB</a:t>
            </a:r>
            <a:r>
              <a:rPr lang="tr-TR" dirty="0" smtClean="0">
                <a:sym typeface="Wingdings" pitchFamily="2" charset="2"/>
              </a:rPr>
              <a:t>RPD BÖLÜMÜ RPD SUNUM SİSTEMİYALNIZCA </a:t>
            </a:r>
            <a:r>
              <a:rPr lang="tr-TR" b="1" dirty="0" smtClean="0">
                <a:sym typeface="Wingdings" pitchFamily="2" charset="2"/>
              </a:rPr>
              <a:t>GRUP</a:t>
            </a:r>
            <a:r>
              <a:rPr lang="tr-TR" dirty="0" smtClean="0">
                <a:sym typeface="Wingdings" pitchFamily="2" charset="2"/>
              </a:rPr>
              <a:t> ÇALIŞMALARI (REHBER ÖĞRETMENİ OLMAYAN OKULLAR BİREYSEL ÇALIŞMALAR YAPMAYACAKTIR)</a:t>
            </a:r>
          </a:p>
          <a:p>
            <a:endParaRPr lang="tr-T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Ayrtıntılı</a:t>
            </a:r>
            <a:r>
              <a:rPr lang="tr-TR" dirty="0" smtClean="0"/>
              <a:t> bilgilendirme için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46760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6438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Kütahya ram sitesinden örnek planlar </a:t>
            </a:r>
            <a:endParaRPr lang="tr-TR" dirty="0"/>
          </a:p>
        </p:txBody>
      </p:sp>
      <p:pic>
        <p:nvPicPr>
          <p:cNvPr id="4" name="3 İçerik Yer Tutucusu" descr="kurumun sayfası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HEDEF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PSİKOLOJİK SAĞLAMLIK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Hazır taslaklar üzerinde çalışmak isterseniz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Tarihler ve yapılacak çalışmalar kısmını değiştirmeyip</a:t>
            </a:r>
          </a:p>
          <a:p>
            <a:r>
              <a:rPr lang="tr-TR" dirty="0" smtClean="0"/>
              <a:t>Açıklama kısmı, hedef türü,hedeflediğiniz sınıf kitlesi kısımlarını değiştirip</a:t>
            </a:r>
          </a:p>
          <a:p>
            <a:r>
              <a:rPr lang="tr-TR" dirty="0" smtClean="0"/>
              <a:t>Açıklama kısmını </a:t>
            </a:r>
            <a:r>
              <a:rPr lang="tr-TR" dirty="0" err="1" smtClean="0"/>
              <a:t>orgm</a:t>
            </a:r>
            <a:r>
              <a:rPr lang="tr-TR" dirty="0" smtClean="0"/>
              <a:t> sayfasından </a:t>
            </a:r>
            <a:r>
              <a:rPr lang="tr-TR" dirty="0" err="1" smtClean="0"/>
              <a:t>rpd</a:t>
            </a:r>
            <a:r>
              <a:rPr lang="tr-TR" dirty="0" smtClean="0"/>
              <a:t> hizmetleri sunum sistemi </a:t>
            </a:r>
            <a:r>
              <a:rPr lang="tr-TR" dirty="0" err="1" smtClean="0"/>
              <a:t>excel</a:t>
            </a:r>
            <a:r>
              <a:rPr lang="tr-TR" dirty="0" smtClean="0"/>
              <a:t> sayfasından değiştirip </a:t>
            </a:r>
          </a:p>
          <a:p>
            <a:r>
              <a:rPr lang="tr-TR" dirty="0" smtClean="0"/>
              <a:t>Hedef türünüz ders ile ilgili ise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yerel hedef</a:t>
            </a:r>
          </a:p>
          <a:p>
            <a:r>
              <a:rPr lang="tr-TR" dirty="0" smtClean="0"/>
              <a:t>Teknoloji ile ilgili ise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genel hedef</a:t>
            </a:r>
          </a:p>
          <a:p>
            <a:r>
              <a:rPr lang="tr-TR" dirty="0" smtClean="0"/>
              <a:t>Diğer tüm çalışmalar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hedef dışı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YIL BOYUNCA YAPILCAK SINIF REHBERLİK ETKİNLİKLERİ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ORGM SİTESİNDEN </a:t>
            </a:r>
            <a:r>
              <a:rPr lang="tr-TR" dirty="0" smtClean="0">
                <a:sym typeface="Wingdings" pitchFamily="2" charset="2"/>
              </a:rPr>
              <a:t>RPD HİZMETLERİSINIF REHBERLİK ÇALIŞMALARIDİSREP(</a:t>
            </a:r>
            <a:r>
              <a:rPr lang="tr-TR" b="1" dirty="0" smtClean="0"/>
              <a:t>Dijital Sınıf Rehberlik Etkinlikleri Platformu)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HEDEF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SOSYAL BECERİLER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smtClean="0"/>
              <a:t>REHBER ÖĞRETMENİ OLMAYAN OKULLAR </a:t>
            </a:r>
            <a:r>
              <a:rPr lang="tr-TR" b="1" dirty="0" smtClean="0"/>
              <a:t>ÖZEL HEDEF </a:t>
            </a:r>
            <a:r>
              <a:rPr lang="tr-TR" dirty="0" smtClean="0"/>
              <a:t>SEÇMEYECEKTİR.(BKNZ. HEDEF ÇALIŞMALARI İÇİN İŞ AKIŞ ÇİZELGESİ 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 HAZIRLARKEN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FAALİYETİN KODU</a:t>
            </a:r>
          </a:p>
          <a:p>
            <a:r>
              <a:rPr lang="tr-TR" dirty="0" smtClean="0"/>
              <a:t>FAALİYET İSMİ</a:t>
            </a:r>
          </a:p>
          <a:p>
            <a:r>
              <a:rPr lang="tr-TR" dirty="0" smtClean="0"/>
              <a:t>HEDEF TÜRÜ</a:t>
            </a:r>
            <a:r>
              <a:rPr lang="tr-TR" dirty="0" smtClean="0">
                <a:sym typeface="Wingdings" pitchFamily="2" charset="2"/>
              </a:rPr>
              <a:t>HEDEF DIŞI, GENEL VE YEREL HEDEF</a:t>
            </a:r>
          </a:p>
          <a:p>
            <a:endParaRPr lang="tr-TR" dirty="0" smtClean="0">
              <a:sym typeface="Wingdings" pitchFamily="2" charset="2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rogram excel sayfası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ÖNEMLİ ÇALIŞMALAR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/>
              <a:t>Örnek programların yapılacak çalışma kısmında</a:t>
            </a:r>
          </a:p>
          <a:p>
            <a:r>
              <a:rPr lang="tr-TR" b="1" dirty="0" smtClean="0"/>
              <a:t>RPD</a:t>
            </a:r>
            <a:r>
              <a:rPr lang="tr-TR" dirty="0" smtClean="0"/>
              <a:t>,</a:t>
            </a:r>
            <a:r>
              <a:rPr lang="tr-TR" b="1" dirty="0" smtClean="0"/>
              <a:t> BEP </a:t>
            </a:r>
            <a:r>
              <a:rPr lang="tr-TR" dirty="0" smtClean="0"/>
              <a:t>VE  </a:t>
            </a:r>
            <a:r>
              <a:rPr lang="tr-TR" b="1" dirty="0" smtClean="0"/>
              <a:t>PSİKOSOSYAL</a:t>
            </a:r>
            <a:r>
              <a:rPr lang="tr-TR" dirty="0" smtClean="0"/>
              <a:t> MÜDAHALE KOMİSYONU EKİP OLUŞTURULMASI VE TOPLANTILARI</a:t>
            </a:r>
          </a:p>
          <a:p>
            <a:r>
              <a:rPr lang="tr-TR" b="1" dirty="0" smtClean="0"/>
              <a:t>RİSK </a:t>
            </a:r>
            <a:r>
              <a:rPr lang="tr-TR" dirty="0" smtClean="0"/>
              <a:t>HARİTALARI(KASIM AYI İÇİNDE)</a:t>
            </a:r>
          </a:p>
          <a:p>
            <a:r>
              <a:rPr lang="tr-TR" b="1" dirty="0" smtClean="0"/>
              <a:t>RİBA</a:t>
            </a:r>
            <a:r>
              <a:rPr lang="tr-TR" dirty="0" smtClean="0"/>
              <a:t>LAR(MAYIS AYI İÇİNDE)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yapılacak çalışm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7358114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Programların açıklama kısmında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3 düzey mevcut </a:t>
            </a:r>
          </a:p>
          <a:p>
            <a:r>
              <a:rPr lang="tr-TR" dirty="0" smtClean="0"/>
              <a:t>Rehber öğretmeni olmayan okullar 1.düzey faaliyet</a:t>
            </a:r>
          </a:p>
          <a:p>
            <a:r>
              <a:rPr lang="tr-TR" b="1" dirty="0" smtClean="0"/>
              <a:t>Öğrenciler</a:t>
            </a:r>
            <a:r>
              <a:rPr lang="tr-TR" dirty="0" smtClean="0"/>
              <a:t> için genel ve yerel hedeflerin her birine yönelik en az </a:t>
            </a:r>
            <a:r>
              <a:rPr lang="tr-TR" b="1" dirty="0" smtClean="0"/>
              <a:t>iki</a:t>
            </a:r>
            <a:r>
              <a:rPr lang="tr-TR" dirty="0" smtClean="0"/>
              <a:t> adet Düzey 1 Faaliyet yürütülmesi </a:t>
            </a:r>
            <a:r>
              <a:rPr lang="tr-TR" b="1" dirty="0" smtClean="0"/>
              <a:t>zorunludur. </a:t>
            </a:r>
          </a:p>
          <a:p>
            <a:r>
              <a:rPr lang="tr-TR" b="1" dirty="0" smtClean="0"/>
              <a:t>Veliler</a:t>
            </a:r>
            <a:r>
              <a:rPr lang="tr-TR" dirty="0" smtClean="0"/>
              <a:t> için genel ve yerel hedeflerin her birine yönelik en az </a:t>
            </a:r>
            <a:r>
              <a:rPr lang="tr-TR" b="1" dirty="0" smtClean="0"/>
              <a:t>bir</a:t>
            </a:r>
            <a:r>
              <a:rPr lang="tr-TR" dirty="0" smtClean="0"/>
              <a:t> adet Düzey 1 Faaliyet yürütülmesi </a:t>
            </a:r>
            <a:r>
              <a:rPr lang="tr-TR" b="1" dirty="0" smtClean="0"/>
              <a:t>zorunludur.</a:t>
            </a:r>
          </a:p>
          <a:p>
            <a:r>
              <a:rPr lang="tr-TR" b="1" dirty="0" smtClean="0"/>
              <a:t>Öğretmenler</a:t>
            </a:r>
            <a:r>
              <a:rPr lang="tr-TR" dirty="0" smtClean="0"/>
              <a:t> için genel ve yerel hedeflerin her birine yönelik en az bir adet Düzey 1 Faaliyet yürütülmesi </a:t>
            </a:r>
            <a:r>
              <a:rPr lang="tr-TR" b="1" dirty="0" smtClean="0"/>
              <a:t>önerilmektedir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(BKNZ. HEDEF İŞ AKIŞI YÖNERGESİ)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çıklama 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85729"/>
            <a:ext cx="7572427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487</Words>
  <Application>Microsoft Office PowerPoint</Application>
  <PresentationFormat>Ekran Gösterisi (4:3)</PresentationFormat>
  <Paragraphs>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Cumba</vt:lpstr>
      <vt:lpstr>REHBER ÖĞRETMENİ OLMAYAN OKULLAR için REHBERLİK PLANI NASIL HAZIRLANIR?</vt:lpstr>
      <vt:lpstr>GENEL HEDEF</vt:lpstr>
      <vt:lpstr>YEREL HEDEF </vt:lpstr>
      <vt:lpstr>PROGRAM HAZIRLARKEN</vt:lpstr>
      <vt:lpstr>Slayt 5</vt:lpstr>
      <vt:lpstr>ÖNEMLİ ÇALIŞMALAR</vt:lpstr>
      <vt:lpstr>Slayt 7</vt:lpstr>
      <vt:lpstr>Programların açıklama kısmında</vt:lpstr>
      <vt:lpstr>Slayt 9</vt:lpstr>
      <vt:lpstr>DÜZEY 1 FAALİYET GRUBU </vt:lpstr>
      <vt:lpstr>Slayt 11</vt:lpstr>
      <vt:lpstr>DÜZEY 2 FAALİYET GRUBU </vt:lpstr>
      <vt:lpstr>DÜZEY 3 FAALİYET GRUBU </vt:lpstr>
      <vt:lpstr> yapılacak çalışmalar ayrıntılı tabloya erişmek için</vt:lpstr>
      <vt:lpstr>Slayt 15</vt:lpstr>
      <vt:lpstr>Slayt 16</vt:lpstr>
      <vt:lpstr>Ayrtıntılı bilgilendirme için</vt:lpstr>
      <vt:lpstr>Slayt 18</vt:lpstr>
      <vt:lpstr>Kütahya ram sitesinden örnek planlar </vt:lpstr>
      <vt:lpstr>Hazır taslaklar üzerinde çalışmak isterseniz</vt:lpstr>
      <vt:lpstr>YIL BOYUNCA YAPILCAK SINIF REHBERLİK ETKİNLİKLERİ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 ÖĞRETMENİ OLMAYAN OKULLAR İÇİN REHBERLİK YILLIK PLANI UYGULAMASI</dc:title>
  <dc:creator>user</dc:creator>
  <cp:lastModifiedBy>GIGABYTE</cp:lastModifiedBy>
  <cp:revision>31</cp:revision>
  <dcterms:created xsi:type="dcterms:W3CDTF">2022-09-13T11:49:22Z</dcterms:created>
  <dcterms:modified xsi:type="dcterms:W3CDTF">2023-09-05T13:20:59Z</dcterms:modified>
</cp:coreProperties>
</file>