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 id="276" r:id="rId22"/>
    <p:sldId id="277" r:id="rId23"/>
    <p:sldId id="27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9516" autoAdjust="0"/>
  </p:normalViewPr>
  <p:slideViewPr>
    <p:cSldViewPr>
      <p:cViewPr varScale="1">
        <p:scale>
          <a:sx n="92" d="100"/>
          <a:sy n="92" d="100"/>
        </p:scale>
        <p:origin x="11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14.2.2022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rt\Desktop\4567.jpg"/>
          <p:cNvPicPr>
            <a:picLocks noChangeAspect="1" noChangeArrowheads="1"/>
          </p:cNvPicPr>
          <p:nvPr/>
        </p:nvPicPr>
        <p:blipFill rotWithShape="1">
          <a:blip r:embed="rId2" cstate="print"/>
          <a:srcRect l="388" t="-33999" r="-388" b="33999"/>
          <a:stretch/>
        </p:blipFill>
        <p:spPr bwMode="auto">
          <a:xfrm>
            <a:off x="-2" y="-3483768"/>
            <a:ext cx="9144001" cy="10341768"/>
          </a:xfrm>
          <a:prstGeom prst="rect">
            <a:avLst/>
          </a:prstGeom>
          <a:noFill/>
        </p:spPr>
      </p:pic>
      <p:pic>
        <p:nvPicPr>
          <p:cNvPr id="2" name="Picture 2" descr="C:\Users\Mert\Desktop\aile-egitimi.jpg"/>
          <p:cNvPicPr>
            <a:picLocks noChangeAspect="1" noChangeArrowheads="1"/>
          </p:cNvPicPr>
          <p:nvPr/>
        </p:nvPicPr>
        <p:blipFill>
          <a:blip r:embed="rId3" cstate="print"/>
          <a:srcRect/>
          <a:stretch>
            <a:fillRect/>
          </a:stretch>
        </p:blipFill>
        <p:spPr bwMode="auto">
          <a:xfrm>
            <a:off x="440668" y="764704"/>
            <a:ext cx="4131330" cy="4047058"/>
          </a:xfrm>
          <a:prstGeom prst="rect">
            <a:avLst/>
          </a:prstGeom>
          <a:noFill/>
        </p:spPr>
      </p:pic>
      <p:sp>
        <p:nvSpPr>
          <p:cNvPr id="4" name="3 Dikdörtgen"/>
          <p:cNvSpPr/>
          <p:nvPr/>
        </p:nvSpPr>
        <p:spPr>
          <a:xfrm>
            <a:off x="2411760" y="5229200"/>
            <a:ext cx="5301353" cy="1107996"/>
          </a:xfrm>
          <a:prstGeom prst="rect">
            <a:avLst/>
          </a:prstGeom>
          <a:noFill/>
        </p:spPr>
        <p:txBody>
          <a:bodyPr wrap="square" lIns="91440" tIns="45720" rIns="91440" bIns="45720">
            <a:spAutoFit/>
          </a:bodyPr>
          <a:lstStyle/>
          <a:p>
            <a:pPr algn="ctr"/>
            <a:r>
              <a:rPr lang="tr-TR"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 Eğitimi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139952" y="332656"/>
            <a:ext cx="4572000" cy="784830"/>
          </a:xfrm>
          <a:prstGeom prst="rect">
            <a:avLst/>
          </a:prstGeom>
        </p:spPr>
        <p:txBody>
          <a:bodyPr>
            <a:spAutoFit/>
          </a:bodyPr>
          <a:lstStyle/>
          <a:p>
            <a:pPr algn="ctr">
              <a:spcBef>
                <a:spcPct val="50000"/>
              </a:spcBef>
            </a:pPr>
            <a:r>
              <a:rPr lang="tr-TR" b="1" dirty="0">
                <a:solidFill>
                  <a:srgbClr val="00B050"/>
                </a:solidFill>
              </a:rPr>
              <a:t>İletişim sadece konuşma değildir.</a:t>
            </a:r>
          </a:p>
          <a:p>
            <a:pPr algn="ctr">
              <a:spcBef>
                <a:spcPct val="50000"/>
              </a:spcBef>
            </a:pPr>
            <a:r>
              <a:rPr lang="tr-TR" b="1" dirty="0">
                <a:solidFill>
                  <a:srgbClr val="00B050"/>
                </a:solidFill>
              </a:rPr>
              <a:t>İletişim aynı zamanda;</a:t>
            </a:r>
          </a:p>
        </p:txBody>
      </p:sp>
      <p:sp>
        <p:nvSpPr>
          <p:cNvPr id="4" name="3 Dikdörtgen"/>
          <p:cNvSpPr/>
          <p:nvPr/>
        </p:nvSpPr>
        <p:spPr>
          <a:xfrm>
            <a:off x="4211960" y="1196752"/>
            <a:ext cx="4572000" cy="4524315"/>
          </a:xfrm>
          <a:prstGeom prst="rect">
            <a:avLst/>
          </a:prstGeom>
        </p:spPr>
        <p:txBody>
          <a:bodyPr>
            <a:spAutoFit/>
          </a:bodyPr>
          <a:lstStyle/>
          <a:p>
            <a:pPr>
              <a:spcBef>
                <a:spcPct val="50000"/>
              </a:spcBef>
              <a:buFontTx/>
              <a:buChar char="•"/>
            </a:pPr>
            <a:r>
              <a:rPr lang="tr-TR" b="1" dirty="0"/>
              <a:t>Ne söyleyeceğimizi bilmek,</a:t>
            </a:r>
          </a:p>
          <a:p>
            <a:pPr>
              <a:spcBef>
                <a:spcPct val="50000"/>
              </a:spcBef>
              <a:buFontTx/>
              <a:buChar char="•"/>
            </a:pPr>
            <a:r>
              <a:rPr lang="tr-TR" b="1" dirty="0"/>
              <a:t>Bunu ne zaman söylemenin daha uygun olacağına,</a:t>
            </a:r>
          </a:p>
          <a:p>
            <a:pPr>
              <a:spcBef>
                <a:spcPct val="50000"/>
              </a:spcBef>
              <a:buFontTx/>
              <a:buChar char="•"/>
            </a:pPr>
            <a:r>
              <a:rPr lang="tr-TR" b="1" dirty="0"/>
              <a:t>Nerede söylemenin doğru olduğuna karar vermek,</a:t>
            </a:r>
          </a:p>
          <a:p>
            <a:pPr>
              <a:spcBef>
                <a:spcPct val="50000"/>
              </a:spcBef>
              <a:buFontTx/>
              <a:buChar char="•"/>
            </a:pPr>
            <a:r>
              <a:rPr lang="tr-TR" b="1" dirty="0"/>
              <a:t>En iyi nasıl söyleneceği hususunda fikir yürütmek,</a:t>
            </a:r>
          </a:p>
          <a:p>
            <a:pPr>
              <a:spcBef>
                <a:spcPct val="50000"/>
              </a:spcBef>
              <a:buFontTx/>
              <a:buChar char="•"/>
            </a:pPr>
            <a:r>
              <a:rPr lang="tr-TR" b="1" dirty="0"/>
              <a:t>Olayları basite indirgeyerek sunabilmek,</a:t>
            </a:r>
          </a:p>
          <a:p>
            <a:pPr>
              <a:spcBef>
                <a:spcPct val="50000"/>
              </a:spcBef>
              <a:buFontTx/>
              <a:buChar char="•"/>
            </a:pPr>
            <a:r>
              <a:rPr lang="tr-TR" b="1" dirty="0"/>
              <a:t>Akıcı bir dille ve karşınızdaki kimseyle göz kontağı kurarak konuşabilmek,</a:t>
            </a:r>
          </a:p>
          <a:p>
            <a:pPr>
              <a:spcBef>
                <a:spcPct val="50000"/>
              </a:spcBef>
              <a:buFontTx/>
              <a:buChar char="•"/>
            </a:pPr>
            <a:r>
              <a:rPr lang="tr-TR" b="1" dirty="0"/>
              <a:t>Dikkati yoğunlaştırabilmek ve karşınızdaki kişinin verilen mesajı anlayıp anlayamadığını kontrol edebilmektir.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5292080" y="260648"/>
            <a:ext cx="2274982" cy="369332"/>
          </a:xfrm>
          <a:prstGeom prst="rect">
            <a:avLst/>
          </a:prstGeom>
        </p:spPr>
        <p:txBody>
          <a:bodyPr wrap="none">
            <a:spAutoFit/>
          </a:bodyPr>
          <a:lstStyle/>
          <a:p>
            <a:pPr algn="ctr">
              <a:spcBef>
                <a:spcPct val="50000"/>
              </a:spcBef>
            </a:pPr>
            <a:r>
              <a:rPr lang="tr-TR" b="1" dirty="0">
                <a:solidFill>
                  <a:srgbClr val="00B050"/>
                </a:solidFill>
              </a:rPr>
              <a:t>İLETİŞİMDE ENGELLER</a:t>
            </a:r>
          </a:p>
        </p:txBody>
      </p:sp>
      <p:sp>
        <p:nvSpPr>
          <p:cNvPr id="4" name="3 Dikdörtgen"/>
          <p:cNvSpPr/>
          <p:nvPr/>
        </p:nvSpPr>
        <p:spPr>
          <a:xfrm>
            <a:off x="4211960" y="2708920"/>
            <a:ext cx="4572000" cy="3693319"/>
          </a:xfrm>
          <a:prstGeom prst="rect">
            <a:avLst/>
          </a:prstGeom>
        </p:spPr>
        <p:txBody>
          <a:bodyPr>
            <a:spAutoFit/>
          </a:bodyPr>
          <a:lstStyle/>
          <a:p>
            <a:pPr marL="457200" indent="-457200">
              <a:spcBef>
                <a:spcPct val="50000"/>
              </a:spcBef>
              <a:buClr>
                <a:srgbClr val="0066FF"/>
              </a:buClr>
              <a:buFontTx/>
              <a:buAutoNum type="arabicParenR"/>
            </a:pPr>
            <a:r>
              <a:rPr lang="tr-TR" b="1" dirty="0">
                <a:solidFill>
                  <a:schemeClr val="tx1">
                    <a:lumMod val="95000"/>
                    <a:lumOff val="5000"/>
                  </a:schemeClr>
                </a:solidFill>
              </a:rPr>
              <a:t>Emretme, yönetme</a:t>
            </a:r>
          </a:p>
          <a:p>
            <a:pPr marL="457200" indent="-457200">
              <a:spcBef>
                <a:spcPct val="50000"/>
              </a:spcBef>
              <a:buClr>
                <a:srgbClr val="0066FF"/>
              </a:buClr>
              <a:buFontTx/>
              <a:buAutoNum type="arabicParenR"/>
            </a:pPr>
            <a:r>
              <a:rPr lang="tr-TR" b="1" dirty="0">
                <a:solidFill>
                  <a:schemeClr val="tx1">
                    <a:lumMod val="95000"/>
                    <a:lumOff val="5000"/>
                  </a:schemeClr>
                </a:solidFill>
              </a:rPr>
              <a:t>Uyarma tehdit etme  (göz dağı verme)</a:t>
            </a:r>
          </a:p>
          <a:p>
            <a:pPr marL="457200" indent="-457200">
              <a:spcBef>
                <a:spcPct val="50000"/>
              </a:spcBef>
              <a:buClr>
                <a:srgbClr val="0066FF"/>
              </a:buClr>
              <a:buFontTx/>
              <a:buAutoNum type="arabicParenR"/>
            </a:pPr>
            <a:r>
              <a:rPr lang="tr-TR" b="1" dirty="0">
                <a:solidFill>
                  <a:schemeClr val="tx1">
                    <a:lumMod val="95000"/>
                    <a:lumOff val="5000"/>
                  </a:schemeClr>
                </a:solidFill>
              </a:rPr>
              <a:t>Ahlak dersi verme, vaaz etme</a:t>
            </a:r>
          </a:p>
          <a:p>
            <a:pPr marL="457200" indent="-457200">
              <a:spcBef>
                <a:spcPct val="50000"/>
              </a:spcBef>
              <a:buClr>
                <a:srgbClr val="0066FF"/>
              </a:buClr>
              <a:buFontTx/>
              <a:buAutoNum type="arabicParenR"/>
            </a:pPr>
            <a:r>
              <a:rPr lang="tr-TR" b="1" dirty="0">
                <a:solidFill>
                  <a:schemeClr val="tx1">
                    <a:lumMod val="95000"/>
                    <a:lumOff val="5000"/>
                  </a:schemeClr>
                </a:solidFill>
              </a:rPr>
              <a:t>Öğüt verme, çözüm getirme, fikir verme</a:t>
            </a:r>
          </a:p>
          <a:p>
            <a:pPr marL="457200" indent="-457200">
              <a:spcBef>
                <a:spcPct val="50000"/>
              </a:spcBef>
              <a:buClr>
                <a:srgbClr val="0066FF"/>
              </a:buClr>
              <a:buFontTx/>
              <a:buAutoNum type="arabicParenR"/>
            </a:pPr>
            <a:r>
              <a:rPr lang="tr-TR" b="1" dirty="0">
                <a:solidFill>
                  <a:schemeClr val="tx1">
                    <a:lumMod val="95000"/>
                    <a:lumOff val="5000"/>
                  </a:schemeClr>
                </a:solidFill>
              </a:rPr>
              <a:t>Mantık yoluyla inandırma tartışma</a:t>
            </a:r>
          </a:p>
          <a:p>
            <a:pPr marL="457200" indent="-457200">
              <a:spcBef>
                <a:spcPct val="50000"/>
              </a:spcBef>
              <a:buClr>
                <a:srgbClr val="0066FF"/>
              </a:buClr>
              <a:buFontTx/>
              <a:buAutoNum type="arabicParenR"/>
            </a:pPr>
            <a:r>
              <a:rPr lang="tr-TR" b="1" dirty="0">
                <a:solidFill>
                  <a:schemeClr val="tx1">
                    <a:lumMod val="95000"/>
                    <a:lumOff val="5000"/>
                  </a:schemeClr>
                </a:solidFill>
              </a:rPr>
              <a:t>Yargılama, eleştiri, suçlama</a:t>
            </a:r>
          </a:p>
          <a:p>
            <a:pPr marL="457200" indent="-457200">
              <a:spcBef>
                <a:spcPct val="50000"/>
              </a:spcBef>
              <a:buClr>
                <a:srgbClr val="0066FF"/>
              </a:buClr>
              <a:buFontTx/>
              <a:buAutoNum type="arabicParenR"/>
            </a:pPr>
            <a:r>
              <a:rPr lang="tr-TR" b="1" dirty="0">
                <a:solidFill>
                  <a:schemeClr val="tx1">
                    <a:lumMod val="95000"/>
                    <a:lumOff val="5000"/>
                  </a:schemeClr>
                </a:solidFill>
              </a:rPr>
              <a:t>Ad takma, gülünç duruma düşürme</a:t>
            </a:r>
          </a:p>
          <a:p>
            <a:pPr marL="457200" indent="-457200">
              <a:spcBef>
                <a:spcPct val="50000"/>
              </a:spcBef>
              <a:buClr>
                <a:srgbClr val="0066FF"/>
              </a:buClr>
              <a:buFontTx/>
              <a:buAutoNum type="arabicParenR"/>
            </a:pPr>
            <a:r>
              <a:rPr lang="tr-TR" b="1" dirty="0">
                <a:solidFill>
                  <a:schemeClr val="tx1">
                    <a:lumMod val="95000"/>
                    <a:lumOff val="5000"/>
                  </a:schemeClr>
                </a:solidFill>
              </a:rPr>
              <a:t>Tahlil etme, teşhis, tanı koyma</a:t>
            </a:r>
          </a:p>
          <a:p>
            <a:pPr marL="457200" indent="-457200">
              <a:spcBef>
                <a:spcPct val="50000"/>
              </a:spcBef>
              <a:buClr>
                <a:srgbClr val="0066FF"/>
              </a:buClr>
              <a:buFontTx/>
              <a:buAutoNum type="arabicParenR"/>
            </a:pPr>
            <a:r>
              <a:rPr lang="tr-TR" b="1" dirty="0">
                <a:solidFill>
                  <a:schemeClr val="tx1">
                    <a:lumMod val="95000"/>
                    <a:lumOff val="5000"/>
                  </a:schemeClr>
                </a:solidFill>
              </a:rPr>
              <a:t>İncelemek, araştırmak, soruşturmak</a:t>
            </a:r>
          </a:p>
        </p:txBody>
      </p:sp>
      <p:pic>
        <p:nvPicPr>
          <p:cNvPr id="16386" name="Picture 2" descr="C:\Users\Mert\Desktop\15184309_iletii1.jpg"/>
          <p:cNvPicPr>
            <a:picLocks noChangeAspect="1" noChangeArrowheads="1"/>
          </p:cNvPicPr>
          <p:nvPr/>
        </p:nvPicPr>
        <p:blipFill>
          <a:blip r:embed="rId3" cstate="print"/>
          <a:srcRect/>
          <a:stretch>
            <a:fillRect/>
          </a:stretch>
        </p:blipFill>
        <p:spPr bwMode="auto">
          <a:xfrm>
            <a:off x="4283968" y="620688"/>
            <a:ext cx="4320480" cy="18508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5436096" y="332656"/>
            <a:ext cx="2050561" cy="369332"/>
          </a:xfrm>
          <a:prstGeom prst="rect">
            <a:avLst/>
          </a:prstGeom>
        </p:spPr>
        <p:txBody>
          <a:bodyPr wrap="none">
            <a:spAutoFit/>
          </a:bodyPr>
          <a:lstStyle/>
          <a:p>
            <a:pPr algn="ctr">
              <a:spcBef>
                <a:spcPct val="50000"/>
              </a:spcBef>
            </a:pPr>
            <a:r>
              <a:rPr lang="tr-TR" b="1" dirty="0">
                <a:solidFill>
                  <a:srgbClr val="00B050"/>
                </a:solidFill>
              </a:rPr>
              <a:t>AİLELERE ÖNERİLER</a:t>
            </a:r>
          </a:p>
        </p:txBody>
      </p:sp>
      <p:sp>
        <p:nvSpPr>
          <p:cNvPr id="4" name="3 Dikdörtgen"/>
          <p:cNvSpPr/>
          <p:nvPr/>
        </p:nvSpPr>
        <p:spPr>
          <a:xfrm>
            <a:off x="4139952" y="692696"/>
            <a:ext cx="4572000" cy="2893100"/>
          </a:xfrm>
          <a:prstGeom prst="rect">
            <a:avLst/>
          </a:prstGeom>
        </p:spPr>
        <p:txBody>
          <a:bodyPr>
            <a:spAutoFit/>
          </a:bodyPr>
          <a:lstStyle/>
          <a:p>
            <a:pPr marL="457200" indent="-457200">
              <a:spcBef>
                <a:spcPct val="50000"/>
              </a:spcBef>
              <a:buClr>
                <a:srgbClr val="FF0000"/>
              </a:buClr>
              <a:buFontTx/>
              <a:buChar char="•"/>
            </a:pPr>
            <a:r>
              <a:rPr lang="tr-TR" sz="1400" b="1" dirty="0"/>
              <a:t>Çocukları  asla korkutmayın. Çünkü korku çocukların  psikolojik gelişimini olumsuz etkiler.</a:t>
            </a:r>
          </a:p>
          <a:p>
            <a:pPr marL="457200" indent="-457200">
              <a:spcBef>
                <a:spcPct val="50000"/>
              </a:spcBef>
              <a:buClr>
                <a:srgbClr val="FF0000"/>
              </a:buClr>
              <a:buFontTx/>
              <a:buChar char="•"/>
            </a:pPr>
            <a:r>
              <a:rPr lang="tr-TR" sz="1400" b="1" dirty="0"/>
              <a:t>Dayağı eğitim sözlüğünüzden çıkarın.Dayak veya herhangi bir şiddetli otorite yüzünden sinen çocuk, yarının içi nefret, isyan duyguları ile dolu insanı olmaya adaydır.</a:t>
            </a:r>
          </a:p>
          <a:p>
            <a:pPr marL="457200" indent="-457200">
              <a:spcBef>
                <a:spcPct val="50000"/>
              </a:spcBef>
              <a:buClr>
                <a:srgbClr val="FF0000"/>
              </a:buClr>
              <a:buFontTx/>
              <a:buChar char="•"/>
            </a:pPr>
            <a:r>
              <a:rPr lang="tr-TR" sz="1400" b="1" dirty="0"/>
              <a:t>Çocuklarımıza sevgi göstermekten çekinmeyiniz, çünkü çocuk için en önemli ve kalıcı korkuların başında anne ve babası tarafından sevilmemek veya terk edilmek korkusu gelir. Çocuklar kendi sevgilerini cömertçe sundukları kişilerden aynı davranışı beklerler.</a:t>
            </a:r>
          </a:p>
        </p:txBody>
      </p:sp>
      <p:sp>
        <p:nvSpPr>
          <p:cNvPr id="5" name="4 Dikdörtgen"/>
          <p:cNvSpPr/>
          <p:nvPr/>
        </p:nvSpPr>
        <p:spPr>
          <a:xfrm>
            <a:off x="4139952" y="3501008"/>
            <a:ext cx="4572000" cy="3108543"/>
          </a:xfrm>
          <a:prstGeom prst="rect">
            <a:avLst/>
          </a:prstGeom>
        </p:spPr>
        <p:txBody>
          <a:bodyPr>
            <a:spAutoFit/>
          </a:bodyPr>
          <a:lstStyle/>
          <a:p>
            <a:pPr marL="457200" indent="-457200">
              <a:spcBef>
                <a:spcPct val="50000"/>
              </a:spcBef>
              <a:buClr>
                <a:srgbClr val="FF0000"/>
              </a:buClr>
              <a:buFontTx/>
              <a:buChar char="•"/>
            </a:pPr>
            <a:r>
              <a:rPr lang="tr-TR" sz="1400" b="1" dirty="0"/>
              <a:t>Şımartmak sevgi değildir. Şımartmak çocuğu her yönden geriletir, sevmekse geriletmez. Şımartılan çocuk bencilleşir sorumluluklarının farkına varamaz.</a:t>
            </a:r>
          </a:p>
          <a:p>
            <a:pPr marL="457200" indent="-457200">
              <a:spcBef>
                <a:spcPct val="50000"/>
              </a:spcBef>
              <a:buClr>
                <a:srgbClr val="FF0000"/>
              </a:buClr>
              <a:buFontTx/>
              <a:buChar char="•"/>
            </a:pPr>
            <a:r>
              <a:rPr lang="tr-TR" sz="1400" b="1" dirty="0"/>
              <a:t>Eğitim açısından en önemli nokta ana babaların çocukla beraber oyun oynamaları ve oyuncak yapmalarıdır. Bunu yapmak asla gevşeklik değildir.</a:t>
            </a:r>
          </a:p>
          <a:p>
            <a:pPr marL="457200" indent="-457200">
              <a:spcBef>
                <a:spcPct val="50000"/>
              </a:spcBef>
              <a:buClr>
                <a:srgbClr val="FF0000"/>
              </a:buClr>
              <a:buFontTx/>
              <a:buChar char="•"/>
            </a:pPr>
            <a:r>
              <a:rPr lang="tr-TR" sz="1400" b="1" dirty="0"/>
              <a:t>Çocuğu tanıyabilmenin en kestirme yolu çocukla dost olmaktır. Çünkü çocuk sevildiğine sayıldığına değer verildiğine inandığı oranda ana babasına güvenle açılabilir. Ancak çocuğun anlattığı duygu ve düşünce yaşadığı olaylar asla kendisine karşı kullanılmamalıdır. Bu yüzden çocuk cezalandırılmamalı alay edilmemelidir.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5436096" y="260648"/>
            <a:ext cx="1938351" cy="369332"/>
          </a:xfrm>
          <a:prstGeom prst="rect">
            <a:avLst/>
          </a:prstGeom>
        </p:spPr>
        <p:txBody>
          <a:bodyPr wrap="none">
            <a:spAutoFit/>
          </a:bodyPr>
          <a:lstStyle/>
          <a:p>
            <a:pPr algn="ctr">
              <a:spcBef>
                <a:spcPct val="50000"/>
              </a:spcBef>
            </a:pPr>
            <a:r>
              <a:rPr lang="tr-TR" b="1" dirty="0">
                <a:solidFill>
                  <a:srgbClr val="00B050"/>
                </a:solidFill>
              </a:rPr>
              <a:t>AİLE-GENÇ İLİŞKİSİ</a:t>
            </a:r>
          </a:p>
        </p:txBody>
      </p:sp>
      <p:sp>
        <p:nvSpPr>
          <p:cNvPr id="4" name="3 Dikdörtgen"/>
          <p:cNvSpPr/>
          <p:nvPr/>
        </p:nvSpPr>
        <p:spPr>
          <a:xfrm>
            <a:off x="4211960" y="620688"/>
            <a:ext cx="4572000" cy="338554"/>
          </a:xfrm>
          <a:prstGeom prst="rect">
            <a:avLst/>
          </a:prstGeom>
        </p:spPr>
        <p:txBody>
          <a:bodyPr wrap="square">
            <a:spAutoFit/>
          </a:bodyPr>
          <a:lstStyle/>
          <a:p>
            <a:pPr>
              <a:spcBef>
                <a:spcPct val="50000"/>
              </a:spcBef>
            </a:pPr>
            <a:r>
              <a:rPr lang="tr-TR" sz="1600" b="1" dirty="0"/>
              <a:t>Düşüncelerinizin kalitesi yaşam kalitenizi etkiler.</a:t>
            </a:r>
          </a:p>
        </p:txBody>
      </p:sp>
      <p:sp>
        <p:nvSpPr>
          <p:cNvPr id="5" name="4 Dikdörtgen"/>
          <p:cNvSpPr/>
          <p:nvPr/>
        </p:nvSpPr>
        <p:spPr>
          <a:xfrm>
            <a:off x="4211960" y="1052736"/>
            <a:ext cx="4572000" cy="954107"/>
          </a:xfrm>
          <a:prstGeom prst="rect">
            <a:avLst/>
          </a:prstGeom>
        </p:spPr>
        <p:txBody>
          <a:bodyPr>
            <a:spAutoFit/>
          </a:bodyPr>
          <a:lstStyle/>
          <a:p>
            <a:pPr>
              <a:spcBef>
                <a:spcPct val="50000"/>
              </a:spcBef>
            </a:pPr>
            <a:r>
              <a:rPr lang="tr-TR" sz="1600" b="1" dirty="0"/>
              <a:t>Olumlu düşünün ki olumlu davranabilesiniz.</a:t>
            </a:r>
          </a:p>
          <a:p>
            <a:pPr>
              <a:spcBef>
                <a:spcPct val="50000"/>
              </a:spcBef>
            </a:pPr>
            <a:r>
              <a:rPr lang="tr-TR" sz="1600" b="1" dirty="0"/>
              <a:t>Olumlu düşünün ki, bu düşünce çocuğunuza  da yansısın</a:t>
            </a:r>
            <a:r>
              <a:rPr lang="tr-TR" sz="1600" dirty="0"/>
              <a:t>.</a:t>
            </a:r>
          </a:p>
        </p:txBody>
      </p:sp>
      <p:sp>
        <p:nvSpPr>
          <p:cNvPr id="6" name="5 Dikdörtgen"/>
          <p:cNvSpPr/>
          <p:nvPr/>
        </p:nvSpPr>
        <p:spPr>
          <a:xfrm>
            <a:off x="4211960" y="1988840"/>
            <a:ext cx="4572000" cy="1077218"/>
          </a:xfrm>
          <a:prstGeom prst="rect">
            <a:avLst/>
          </a:prstGeom>
        </p:spPr>
        <p:txBody>
          <a:bodyPr>
            <a:spAutoFit/>
          </a:bodyPr>
          <a:lstStyle/>
          <a:p>
            <a:pPr>
              <a:spcBef>
                <a:spcPct val="50000"/>
              </a:spcBef>
            </a:pPr>
            <a:r>
              <a:rPr lang="tr-TR" sz="1600" b="1" dirty="0"/>
              <a:t>Olumlu düşünce , olumlu duygu ve davranışı hazırlar. Ancak bunun için bardağın boş olan yarısını görmek yerine, bardağın dolu olan yarısını görmek gerekir.</a:t>
            </a:r>
          </a:p>
        </p:txBody>
      </p:sp>
      <p:sp>
        <p:nvSpPr>
          <p:cNvPr id="7" name="6 Dikdörtgen"/>
          <p:cNvSpPr/>
          <p:nvPr/>
        </p:nvSpPr>
        <p:spPr>
          <a:xfrm>
            <a:off x="5004048" y="2996952"/>
            <a:ext cx="2837572" cy="369332"/>
          </a:xfrm>
          <a:prstGeom prst="rect">
            <a:avLst/>
          </a:prstGeom>
        </p:spPr>
        <p:txBody>
          <a:bodyPr wrap="none">
            <a:spAutoFit/>
          </a:bodyPr>
          <a:lstStyle/>
          <a:p>
            <a:pPr algn="ctr">
              <a:spcBef>
                <a:spcPct val="50000"/>
              </a:spcBef>
            </a:pPr>
            <a:r>
              <a:rPr lang="tr-TR" b="1" dirty="0">
                <a:solidFill>
                  <a:srgbClr val="00B050"/>
                </a:solidFill>
              </a:rPr>
              <a:t>OLUMLU DÜŞÜNCE NEDİR ?</a:t>
            </a:r>
          </a:p>
        </p:txBody>
      </p:sp>
      <p:sp>
        <p:nvSpPr>
          <p:cNvPr id="8" name="7 Dikdörtgen"/>
          <p:cNvSpPr/>
          <p:nvPr/>
        </p:nvSpPr>
        <p:spPr>
          <a:xfrm>
            <a:off x="4211960" y="5733256"/>
            <a:ext cx="4572000" cy="646331"/>
          </a:xfrm>
          <a:prstGeom prst="rect">
            <a:avLst/>
          </a:prstGeom>
        </p:spPr>
        <p:txBody>
          <a:bodyPr>
            <a:spAutoFit/>
          </a:bodyPr>
          <a:lstStyle/>
          <a:p>
            <a:pPr>
              <a:spcBef>
                <a:spcPct val="50000"/>
              </a:spcBef>
            </a:pPr>
            <a:r>
              <a:rPr lang="tr-TR" b="1" dirty="0"/>
              <a:t>Olumlu düşünce bilinçaltı dünyasını olumlu yöne </a:t>
            </a:r>
            <a:r>
              <a:rPr lang="tr-TR" b="1" dirty="0" err="1"/>
              <a:t>kanalize</a:t>
            </a:r>
            <a:r>
              <a:rPr lang="tr-TR" b="1" dirty="0"/>
              <a:t> etmektir.</a:t>
            </a:r>
          </a:p>
        </p:txBody>
      </p:sp>
      <p:pic>
        <p:nvPicPr>
          <p:cNvPr id="15362" name="Picture 2" descr="C:\Users\Mert\Desktop\maxresdefault (1).jpg"/>
          <p:cNvPicPr>
            <a:picLocks noChangeAspect="1" noChangeArrowheads="1"/>
          </p:cNvPicPr>
          <p:nvPr/>
        </p:nvPicPr>
        <p:blipFill>
          <a:blip r:embed="rId3" cstate="print"/>
          <a:srcRect/>
          <a:stretch>
            <a:fillRect/>
          </a:stretch>
        </p:blipFill>
        <p:spPr bwMode="auto">
          <a:xfrm>
            <a:off x="4283968" y="3356992"/>
            <a:ext cx="4248472" cy="235633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139952" y="260648"/>
            <a:ext cx="4572000" cy="4247317"/>
          </a:xfrm>
          <a:prstGeom prst="rect">
            <a:avLst/>
          </a:prstGeom>
        </p:spPr>
        <p:txBody>
          <a:bodyPr>
            <a:spAutoFit/>
          </a:bodyPr>
          <a:lstStyle/>
          <a:p>
            <a:pPr marL="457200" indent="-457200">
              <a:spcBef>
                <a:spcPct val="50000"/>
              </a:spcBef>
            </a:pPr>
            <a:r>
              <a:rPr lang="tr-TR" b="1" dirty="0">
                <a:solidFill>
                  <a:srgbClr val="00B050"/>
                </a:solidFill>
              </a:rPr>
              <a:t>Çocuğa olumlu  yaklaşım için:</a:t>
            </a:r>
          </a:p>
          <a:p>
            <a:pPr marL="457200" indent="-457200">
              <a:spcBef>
                <a:spcPct val="50000"/>
              </a:spcBef>
              <a:buFontTx/>
              <a:buAutoNum type="arabicPeriod"/>
            </a:pPr>
            <a:r>
              <a:rPr lang="tr-TR" b="1" dirty="0"/>
              <a:t>Önce kendi kafanızda net ve tutarlı olun. Çocukla iyi bir iletişim kurun. Yaptığınız işi bırakıp çocuğa yaklaşın ve onun size bakmasını sağlayın.</a:t>
            </a:r>
          </a:p>
          <a:p>
            <a:pPr marL="457200" indent="-457200">
              <a:spcBef>
                <a:spcPct val="50000"/>
              </a:spcBef>
              <a:buFontTx/>
              <a:buAutoNum type="arabicPeriod"/>
            </a:pPr>
            <a:r>
              <a:rPr lang="tr-TR" b="1" dirty="0"/>
              <a:t>O size bakıncaya kadar.,yapmasını istediğiniz şeyi söylemeyin.</a:t>
            </a:r>
          </a:p>
          <a:p>
            <a:pPr marL="457200" indent="-457200">
              <a:spcBef>
                <a:spcPct val="50000"/>
              </a:spcBef>
              <a:buFontTx/>
              <a:buAutoNum type="arabicPeriod"/>
            </a:pPr>
            <a:r>
              <a:rPr lang="tr-TR" b="1" dirty="0"/>
              <a:t>Açık  ve net olun. ’ Şimdi şunu..... yapmanı istiyorum, anlıyor musun?’ deyin. Evet veya Hayır cevabı alıncaya kadar bekleyin.</a:t>
            </a:r>
          </a:p>
          <a:p>
            <a:pPr marL="457200" indent="-457200">
              <a:spcBef>
                <a:spcPct val="50000"/>
              </a:spcBef>
              <a:buFontTx/>
              <a:buAutoNum type="arabicPeriod"/>
            </a:pPr>
            <a:r>
              <a:rPr lang="tr-TR" b="1" dirty="0"/>
              <a:t>Eğer karşılık vermezse istediğinizi tekrarlayın.</a:t>
            </a:r>
          </a:p>
        </p:txBody>
      </p:sp>
      <p:sp>
        <p:nvSpPr>
          <p:cNvPr id="4" name="3 Dikdörtgen"/>
          <p:cNvSpPr/>
          <p:nvPr/>
        </p:nvSpPr>
        <p:spPr>
          <a:xfrm>
            <a:off x="4211960" y="4797152"/>
            <a:ext cx="4572000" cy="1477328"/>
          </a:xfrm>
          <a:prstGeom prst="rect">
            <a:avLst/>
          </a:prstGeom>
        </p:spPr>
        <p:txBody>
          <a:bodyPr>
            <a:spAutoFit/>
          </a:bodyPr>
          <a:lstStyle/>
          <a:p>
            <a:pPr>
              <a:spcBef>
                <a:spcPct val="50000"/>
              </a:spcBef>
            </a:pPr>
            <a:r>
              <a:rPr lang="tr-TR" b="1" dirty="0"/>
              <a:t>Tartışmayın, kızmayın. Yavaş ve derin nefesler alın, böylece sakinleşirsiniz. Aile çocuk ilişkileri, anne-babanın sabırlı olmasını gerektirir. Burada çocuğa vermeye çalıştığınız, bu konuda kararlı olduğunuz mesajıdır.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139952" y="404664"/>
            <a:ext cx="4572000" cy="1200329"/>
          </a:xfrm>
          <a:prstGeom prst="rect">
            <a:avLst/>
          </a:prstGeom>
        </p:spPr>
        <p:txBody>
          <a:bodyPr>
            <a:spAutoFit/>
          </a:bodyPr>
          <a:lstStyle/>
          <a:p>
            <a:pPr>
              <a:spcBef>
                <a:spcPct val="50000"/>
              </a:spcBef>
            </a:pPr>
            <a:r>
              <a:rPr lang="tr-TR" b="1" i="1" dirty="0"/>
              <a:t>ÇOCUĞUNUZA GÖSTERDİĞİNİZ YAKLAŞIMDA ÖNEMLİ OLAN, HERHANGİ BİR MÜNAKAŞAYA GİRMEMEK, SİNİRLENMEMEK, SADECE İSTEDİĞİNİZİ ÇOCUĞA TEKRARLAMAKTIR.</a:t>
            </a:r>
          </a:p>
        </p:txBody>
      </p:sp>
      <p:sp>
        <p:nvSpPr>
          <p:cNvPr id="4" name="3 Dikdörtgen"/>
          <p:cNvSpPr/>
          <p:nvPr/>
        </p:nvSpPr>
        <p:spPr>
          <a:xfrm>
            <a:off x="4139952" y="3645024"/>
            <a:ext cx="4572000" cy="646331"/>
          </a:xfrm>
          <a:prstGeom prst="rect">
            <a:avLst/>
          </a:prstGeom>
        </p:spPr>
        <p:txBody>
          <a:bodyPr>
            <a:spAutoFit/>
          </a:bodyPr>
          <a:lstStyle/>
          <a:p>
            <a:pPr algn="ctr">
              <a:spcBef>
                <a:spcPct val="50000"/>
              </a:spcBef>
            </a:pPr>
            <a:r>
              <a:rPr lang="tr-TR" b="1" i="1" dirty="0"/>
              <a:t>Çocuğunuzu Sevdiğinizi Öperek, Okşayarak, Beden Dilinizle  de gösterin.</a:t>
            </a:r>
          </a:p>
        </p:txBody>
      </p:sp>
      <p:pic>
        <p:nvPicPr>
          <p:cNvPr id="14338" name="Picture 2" descr="C:\Users\Mert\Desktop\157870466.jpg"/>
          <p:cNvPicPr>
            <a:picLocks noChangeAspect="1" noChangeArrowheads="1"/>
          </p:cNvPicPr>
          <p:nvPr/>
        </p:nvPicPr>
        <p:blipFill>
          <a:blip r:embed="rId3" cstate="print"/>
          <a:srcRect/>
          <a:stretch>
            <a:fillRect/>
          </a:stretch>
        </p:blipFill>
        <p:spPr bwMode="auto">
          <a:xfrm>
            <a:off x="4283968" y="1556792"/>
            <a:ext cx="4248472" cy="2088232"/>
          </a:xfrm>
          <a:prstGeom prst="rect">
            <a:avLst/>
          </a:prstGeom>
          <a:noFill/>
        </p:spPr>
      </p:pic>
      <p:pic>
        <p:nvPicPr>
          <p:cNvPr id="14339" name="Picture 3" descr="C:\Users\Mert\Desktop\14043946510.09329900.jpg"/>
          <p:cNvPicPr>
            <a:picLocks noChangeAspect="1" noChangeArrowheads="1"/>
          </p:cNvPicPr>
          <p:nvPr/>
        </p:nvPicPr>
        <p:blipFill>
          <a:blip r:embed="rId4" cstate="print"/>
          <a:srcRect/>
          <a:stretch>
            <a:fillRect/>
          </a:stretch>
        </p:blipFill>
        <p:spPr bwMode="auto">
          <a:xfrm>
            <a:off x="4283968" y="4293096"/>
            <a:ext cx="4248472" cy="212439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139952" y="332656"/>
            <a:ext cx="4572000" cy="646331"/>
          </a:xfrm>
          <a:prstGeom prst="rect">
            <a:avLst/>
          </a:prstGeom>
        </p:spPr>
        <p:txBody>
          <a:bodyPr>
            <a:spAutoFit/>
          </a:bodyPr>
          <a:lstStyle/>
          <a:p>
            <a:pPr algn="ctr">
              <a:spcBef>
                <a:spcPct val="50000"/>
              </a:spcBef>
            </a:pPr>
            <a:r>
              <a:rPr lang="tr-TR" b="1" dirty="0">
                <a:solidFill>
                  <a:srgbClr val="00B050"/>
                </a:solidFill>
              </a:rPr>
              <a:t>Dayakla ve zor kullanarak davranışı yönlendirmeyi amaçlayan anne baba;</a:t>
            </a:r>
          </a:p>
        </p:txBody>
      </p:sp>
      <p:sp>
        <p:nvSpPr>
          <p:cNvPr id="4" name="3 Dikdörtgen"/>
          <p:cNvSpPr/>
          <p:nvPr/>
        </p:nvSpPr>
        <p:spPr>
          <a:xfrm>
            <a:off x="4211960" y="1052736"/>
            <a:ext cx="4572000" cy="1754326"/>
          </a:xfrm>
          <a:prstGeom prst="rect">
            <a:avLst/>
          </a:prstGeom>
        </p:spPr>
        <p:txBody>
          <a:bodyPr>
            <a:spAutoFit/>
          </a:bodyPr>
          <a:lstStyle/>
          <a:p>
            <a:pPr marL="457200" indent="-457200">
              <a:spcBef>
                <a:spcPct val="50000"/>
              </a:spcBef>
              <a:buFontTx/>
              <a:buAutoNum type="alphaLcPeriod"/>
            </a:pPr>
            <a:r>
              <a:rPr lang="tr-TR" b="1" dirty="0"/>
              <a:t>Çocuğun kendilerine karşı korku, öfke ve kızgınlık içinde olmasına sebep olur.</a:t>
            </a:r>
          </a:p>
          <a:p>
            <a:pPr marL="457200" indent="-457200">
              <a:spcBef>
                <a:spcPct val="50000"/>
              </a:spcBef>
              <a:buFontTx/>
              <a:buAutoNum type="alphaLcPeriod"/>
            </a:pPr>
            <a:r>
              <a:rPr lang="tr-TR" b="1" dirty="0"/>
              <a:t>Çocuğa saldırgan olmayı ve sorunlarını şiddet yoluyla çözmeyi öğretir.</a:t>
            </a:r>
          </a:p>
          <a:p>
            <a:pPr marL="457200" indent="-457200">
              <a:spcBef>
                <a:spcPct val="50000"/>
              </a:spcBef>
              <a:buFontTx/>
              <a:buAutoNum type="alphaLcPeriod"/>
            </a:pPr>
            <a:r>
              <a:rPr lang="tr-TR" b="1" dirty="0"/>
              <a:t>Zayıf vicdan ve ahlak gelişimine yol açar.</a:t>
            </a:r>
          </a:p>
        </p:txBody>
      </p:sp>
      <p:sp>
        <p:nvSpPr>
          <p:cNvPr id="6" name="5 Dikdörtgen"/>
          <p:cNvSpPr/>
          <p:nvPr/>
        </p:nvSpPr>
        <p:spPr>
          <a:xfrm>
            <a:off x="4211960" y="5502316"/>
            <a:ext cx="4572000" cy="646331"/>
          </a:xfrm>
          <a:prstGeom prst="rect">
            <a:avLst/>
          </a:prstGeom>
        </p:spPr>
        <p:txBody>
          <a:bodyPr>
            <a:spAutoFit/>
          </a:bodyPr>
          <a:lstStyle/>
          <a:p>
            <a:pPr>
              <a:spcBef>
                <a:spcPct val="50000"/>
              </a:spcBef>
            </a:pPr>
            <a:r>
              <a:rPr lang="tr-TR" b="1" dirty="0"/>
              <a:t>Mükemmeliyetçi Anne-Baba, Çocuğu Mutsuz ve Umutsuz Yapar</a:t>
            </a:r>
          </a:p>
        </p:txBody>
      </p:sp>
      <p:pic>
        <p:nvPicPr>
          <p:cNvPr id="13314" name="Picture 2" descr="C:\Users\Mert\Desktop\652_320_26cba736.jpg"/>
          <p:cNvPicPr>
            <a:picLocks noChangeAspect="1" noChangeArrowheads="1"/>
          </p:cNvPicPr>
          <p:nvPr/>
        </p:nvPicPr>
        <p:blipFill>
          <a:blip r:embed="rId3" cstate="print"/>
          <a:srcRect/>
          <a:stretch>
            <a:fillRect/>
          </a:stretch>
        </p:blipFill>
        <p:spPr bwMode="auto">
          <a:xfrm>
            <a:off x="4283968" y="2852936"/>
            <a:ext cx="4392488" cy="231416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5364088" y="260648"/>
            <a:ext cx="2103461" cy="369332"/>
          </a:xfrm>
          <a:prstGeom prst="rect">
            <a:avLst/>
          </a:prstGeom>
        </p:spPr>
        <p:txBody>
          <a:bodyPr wrap="none">
            <a:spAutoFit/>
          </a:bodyPr>
          <a:lstStyle/>
          <a:p>
            <a:pPr>
              <a:spcBef>
                <a:spcPct val="50000"/>
              </a:spcBef>
            </a:pPr>
            <a:r>
              <a:rPr lang="tr-TR" b="1" dirty="0">
                <a:solidFill>
                  <a:srgbClr val="00B050"/>
                </a:solidFill>
              </a:rPr>
              <a:t>AİLELERE  ÖNERİLER</a:t>
            </a:r>
          </a:p>
        </p:txBody>
      </p:sp>
      <p:sp>
        <p:nvSpPr>
          <p:cNvPr id="4" name="3 Dikdörtgen"/>
          <p:cNvSpPr/>
          <p:nvPr/>
        </p:nvSpPr>
        <p:spPr>
          <a:xfrm>
            <a:off x="4139952" y="548680"/>
            <a:ext cx="4572000" cy="3908762"/>
          </a:xfrm>
          <a:prstGeom prst="rect">
            <a:avLst/>
          </a:prstGeom>
        </p:spPr>
        <p:txBody>
          <a:bodyPr>
            <a:spAutoFit/>
          </a:bodyPr>
          <a:lstStyle/>
          <a:p>
            <a:pPr>
              <a:spcBef>
                <a:spcPct val="50000"/>
              </a:spcBef>
              <a:buFontTx/>
              <a:buChar char="•"/>
            </a:pPr>
            <a:r>
              <a:rPr lang="tr-TR" sz="1600" b="1" dirty="0"/>
              <a:t>Genci önce insan olarak kabul edin ona sevgi ve saygı gösterdiğinizi belirtin.</a:t>
            </a:r>
          </a:p>
          <a:p>
            <a:pPr>
              <a:spcBef>
                <a:spcPct val="50000"/>
              </a:spcBef>
              <a:buFontTx/>
              <a:buChar char="•"/>
            </a:pPr>
            <a:r>
              <a:rPr lang="tr-TR" sz="1600" b="1" dirty="0"/>
              <a:t>Gençlik çağına özgü biyolojik ruhsal ve toplumsal değişme ve gelişmeleri, bunların gencin yaşantısına nasıl yansıdığını bilip tanıyın gençlik çağının fırtınalı ve zor olduğunu göz önünde bulundurun.</a:t>
            </a:r>
          </a:p>
          <a:p>
            <a:pPr>
              <a:spcBef>
                <a:spcPct val="50000"/>
              </a:spcBef>
              <a:buFontTx/>
              <a:buChar char="•"/>
            </a:pPr>
            <a:r>
              <a:rPr lang="tr-TR" sz="1600" b="1" dirty="0"/>
              <a:t>Gencin duygularındaki değişiklikleri ve düşlemlerden kaynaklanan davranışları karşısında serinkanlı olun. Kırıcı, sert ve yıkıcı davranışlarda bulunmayın.</a:t>
            </a:r>
          </a:p>
          <a:p>
            <a:pPr>
              <a:spcBef>
                <a:spcPct val="50000"/>
              </a:spcBef>
              <a:buFontTx/>
              <a:buChar char="•"/>
            </a:pPr>
            <a:r>
              <a:rPr lang="tr-TR" sz="1600" b="1" dirty="0"/>
              <a:t>Genci denetlemek, engellemek ya da ödün veya ödül vermek için tutarlı davranın kimi zaman ödüle değer bulduğunuz bir davranışı başka bir zaman yermekten kaçının.</a:t>
            </a:r>
          </a:p>
        </p:txBody>
      </p:sp>
      <p:pic>
        <p:nvPicPr>
          <p:cNvPr id="11266" name="Picture 2" descr="C:\Users\Mert\Desktop\timthumb.jpg"/>
          <p:cNvPicPr>
            <a:picLocks noChangeAspect="1" noChangeArrowheads="1"/>
          </p:cNvPicPr>
          <p:nvPr/>
        </p:nvPicPr>
        <p:blipFill>
          <a:blip r:embed="rId3" cstate="print"/>
          <a:srcRect/>
          <a:stretch>
            <a:fillRect/>
          </a:stretch>
        </p:blipFill>
        <p:spPr bwMode="auto">
          <a:xfrm>
            <a:off x="4283968" y="4509120"/>
            <a:ext cx="4464496" cy="194421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211960" y="2132856"/>
            <a:ext cx="4572000" cy="4278094"/>
          </a:xfrm>
          <a:prstGeom prst="rect">
            <a:avLst/>
          </a:prstGeom>
        </p:spPr>
        <p:txBody>
          <a:bodyPr wrap="square">
            <a:spAutoFit/>
          </a:bodyPr>
          <a:lstStyle/>
          <a:p>
            <a:pPr>
              <a:spcBef>
                <a:spcPct val="50000"/>
              </a:spcBef>
              <a:buFontTx/>
              <a:buChar char="•"/>
            </a:pPr>
            <a:r>
              <a:rPr lang="tr-TR" sz="1600" b="1" dirty="0"/>
              <a:t>Aile ve ev ile ilgili konularda ve sorunlarda gencin düşünce ve önerilerini alıp onunla konuşup tartışmaktan kaçınmayın.</a:t>
            </a:r>
          </a:p>
          <a:p>
            <a:pPr>
              <a:spcBef>
                <a:spcPct val="50000"/>
              </a:spcBef>
              <a:buFontTx/>
              <a:buChar char="•"/>
            </a:pPr>
            <a:r>
              <a:rPr lang="tr-TR" sz="1600" b="1" dirty="0"/>
              <a:t>Konuşma ve tartışmalar sırasında gencin doğru düşündüğü gerçeği  bulup söylediği durumlarda ona hak verin,düşünce ve önerisini gerçekleştirmesi için yardımcı olun.</a:t>
            </a:r>
          </a:p>
          <a:p>
            <a:pPr>
              <a:spcBef>
                <a:spcPct val="50000"/>
              </a:spcBef>
              <a:buFontTx/>
              <a:buChar char="•"/>
            </a:pPr>
            <a:r>
              <a:rPr lang="tr-TR" sz="1600" b="1" dirty="0"/>
              <a:t>Gençlerle yapılan tartışmaları onları korkutarak veya güldürerek kesmeyin.</a:t>
            </a:r>
          </a:p>
          <a:p>
            <a:pPr>
              <a:spcBef>
                <a:spcPct val="50000"/>
              </a:spcBef>
              <a:buFontTx/>
              <a:buChar char="•"/>
            </a:pPr>
            <a:r>
              <a:rPr lang="tr-TR" sz="1600" b="1" dirty="0"/>
              <a:t>Gencin tutum ve davranışlarına biçim ve yön verin.Benim gençliğimde.......... Diye başlayan konuşma ve öykülerden kaçının.</a:t>
            </a:r>
          </a:p>
          <a:p>
            <a:pPr>
              <a:spcBef>
                <a:spcPct val="50000"/>
              </a:spcBef>
              <a:buFontTx/>
              <a:buChar char="•"/>
            </a:pPr>
            <a:r>
              <a:rPr lang="tr-TR" sz="1600" b="1" dirty="0"/>
              <a:t>Gence bol bol öğüt vermek yerine örnek davranışlar yapın ve örnek davranışlar bulup gösterin.</a:t>
            </a:r>
          </a:p>
        </p:txBody>
      </p:sp>
      <p:pic>
        <p:nvPicPr>
          <p:cNvPr id="12290" name="Picture 2" descr="C:\Users\Mert\Desktop\ergenlik-psikolojisi.jpg"/>
          <p:cNvPicPr>
            <a:picLocks noChangeAspect="1" noChangeArrowheads="1"/>
          </p:cNvPicPr>
          <p:nvPr/>
        </p:nvPicPr>
        <p:blipFill>
          <a:blip r:embed="rId3" cstate="print"/>
          <a:srcRect/>
          <a:stretch>
            <a:fillRect/>
          </a:stretch>
        </p:blipFill>
        <p:spPr bwMode="auto">
          <a:xfrm>
            <a:off x="4283968" y="332656"/>
            <a:ext cx="4176464" cy="1800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644008" y="260648"/>
            <a:ext cx="3611373" cy="369332"/>
          </a:xfrm>
          <a:prstGeom prst="rect">
            <a:avLst/>
          </a:prstGeom>
        </p:spPr>
        <p:txBody>
          <a:bodyPr wrap="none">
            <a:spAutoFit/>
          </a:bodyPr>
          <a:lstStyle/>
          <a:p>
            <a:pPr algn="ctr">
              <a:spcBef>
                <a:spcPct val="50000"/>
              </a:spcBef>
            </a:pPr>
            <a:r>
              <a:rPr lang="tr-TR" b="1" dirty="0">
                <a:solidFill>
                  <a:srgbClr val="00B050"/>
                </a:solidFill>
              </a:rPr>
              <a:t>OKUL ÇAĞINDA ARKADAŞ İLİŞKİLERİ</a:t>
            </a:r>
          </a:p>
        </p:txBody>
      </p:sp>
      <p:sp>
        <p:nvSpPr>
          <p:cNvPr id="4" name="3 Dikdörtgen"/>
          <p:cNvSpPr/>
          <p:nvPr/>
        </p:nvSpPr>
        <p:spPr>
          <a:xfrm>
            <a:off x="4139952" y="548680"/>
            <a:ext cx="4572000" cy="4031873"/>
          </a:xfrm>
          <a:prstGeom prst="rect">
            <a:avLst/>
          </a:prstGeom>
        </p:spPr>
        <p:txBody>
          <a:bodyPr>
            <a:spAutoFit/>
          </a:bodyPr>
          <a:lstStyle/>
          <a:p>
            <a:pPr>
              <a:spcBef>
                <a:spcPct val="50000"/>
              </a:spcBef>
            </a:pPr>
            <a:r>
              <a:rPr lang="tr-TR" sz="1600" b="1" dirty="0"/>
              <a:t>Çocuğumuzun başka bir çocuğu sevme nedeni ne olursa olsun, okula başlarken arkadaşlıklar oldukça önemlidir. Okul çağındaki çocuğun gelişimi için arkadaşlık çok önemlidir.</a:t>
            </a:r>
          </a:p>
          <a:p>
            <a:pPr>
              <a:spcBef>
                <a:spcPct val="50000"/>
              </a:spcBef>
              <a:buFontTx/>
              <a:buChar char="•"/>
            </a:pPr>
            <a:r>
              <a:rPr lang="tr-TR" sz="1600" b="1" dirty="0"/>
              <a:t>Bizim yanında olmadığız zamanlarda çocuk yalnız olmayacak konuşup paylaşabileceği arkadaşları hep yanında olacaktır.</a:t>
            </a:r>
          </a:p>
          <a:p>
            <a:pPr>
              <a:spcBef>
                <a:spcPct val="50000"/>
              </a:spcBef>
              <a:buFontTx/>
              <a:buChar char="•"/>
            </a:pPr>
            <a:r>
              <a:rPr lang="tr-TR" sz="1600" b="1" dirty="0"/>
              <a:t>Tek çocuklar, kalabalık aileleri olan çocuklara göre arkadaşlıklarını daha uzun sürdürürler.</a:t>
            </a:r>
          </a:p>
          <a:p>
            <a:pPr>
              <a:spcBef>
                <a:spcPct val="50000"/>
              </a:spcBef>
              <a:buFontTx/>
              <a:buChar char="•"/>
            </a:pPr>
            <a:r>
              <a:rPr lang="tr-TR" sz="1600" b="1" dirty="0"/>
              <a:t>Kız çocuklar erkek çocuklara göre daha sokulgandır, daha çabuk arkadaş edinirler.</a:t>
            </a:r>
          </a:p>
          <a:p>
            <a:pPr>
              <a:spcBef>
                <a:spcPct val="50000"/>
              </a:spcBef>
              <a:buFontTx/>
              <a:buChar char="•"/>
            </a:pPr>
            <a:r>
              <a:rPr lang="tr-TR" sz="1600" b="1" dirty="0"/>
              <a:t>Okul öncesi arkadaşlıklar kısa sürelidir. İlkokul çağında arkadaşlıklar daha uzun düzenli ve kararlıdır.</a:t>
            </a:r>
          </a:p>
        </p:txBody>
      </p:sp>
      <p:pic>
        <p:nvPicPr>
          <p:cNvPr id="10242" name="Picture 2" descr="C:\Users\Mert\Desktop\53f73486e0c5b.jpeg"/>
          <p:cNvPicPr>
            <a:picLocks noChangeAspect="1" noChangeArrowheads="1"/>
          </p:cNvPicPr>
          <p:nvPr/>
        </p:nvPicPr>
        <p:blipFill>
          <a:blip r:embed="rId3" cstate="print"/>
          <a:srcRect/>
          <a:stretch>
            <a:fillRect/>
          </a:stretch>
        </p:blipFill>
        <p:spPr bwMode="auto">
          <a:xfrm>
            <a:off x="4211960" y="4509120"/>
            <a:ext cx="4536504" cy="19442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5508104" y="260648"/>
            <a:ext cx="1762021" cy="369332"/>
          </a:xfrm>
          <a:prstGeom prst="rect">
            <a:avLst/>
          </a:prstGeom>
        </p:spPr>
        <p:txBody>
          <a:bodyPr wrap="none">
            <a:spAutoFit/>
          </a:bodyPr>
          <a:lstStyle/>
          <a:p>
            <a:pPr algn="ctr">
              <a:spcBef>
                <a:spcPct val="50000"/>
              </a:spcBef>
            </a:pPr>
            <a:r>
              <a:rPr lang="tr-TR" b="1" dirty="0"/>
              <a:t>AİLE İÇİ İLETİŞİM</a:t>
            </a:r>
          </a:p>
        </p:txBody>
      </p:sp>
      <p:sp>
        <p:nvSpPr>
          <p:cNvPr id="4" name="3 Dikdörtgen"/>
          <p:cNvSpPr/>
          <p:nvPr/>
        </p:nvSpPr>
        <p:spPr>
          <a:xfrm>
            <a:off x="4788024" y="620688"/>
            <a:ext cx="3253327" cy="369332"/>
          </a:xfrm>
          <a:prstGeom prst="rect">
            <a:avLst/>
          </a:prstGeom>
        </p:spPr>
        <p:txBody>
          <a:bodyPr wrap="none">
            <a:spAutoFit/>
          </a:bodyPr>
          <a:lstStyle/>
          <a:p>
            <a:pPr algn="ctr">
              <a:spcBef>
                <a:spcPct val="50000"/>
              </a:spcBef>
            </a:pPr>
            <a:r>
              <a:rPr lang="tr-TR" b="1" dirty="0">
                <a:solidFill>
                  <a:srgbClr val="00B050"/>
                </a:solidFill>
              </a:rPr>
              <a:t>AİLENİN HAYATIMIZDAKİ ÖNEMİ</a:t>
            </a:r>
          </a:p>
        </p:txBody>
      </p:sp>
      <p:sp>
        <p:nvSpPr>
          <p:cNvPr id="5" name="4 Dikdörtgen"/>
          <p:cNvSpPr/>
          <p:nvPr/>
        </p:nvSpPr>
        <p:spPr>
          <a:xfrm>
            <a:off x="4139952" y="1124744"/>
            <a:ext cx="4572000" cy="1077218"/>
          </a:xfrm>
          <a:prstGeom prst="rect">
            <a:avLst/>
          </a:prstGeom>
        </p:spPr>
        <p:txBody>
          <a:bodyPr>
            <a:spAutoFit/>
          </a:bodyPr>
          <a:lstStyle/>
          <a:p>
            <a:pPr>
              <a:spcBef>
                <a:spcPct val="50000"/>
              </a:spcBef>
            </a:pPr>
            <a:r>
              <a:rPr lang="tr-TR" sz="1600" b="1" dirty="0"/>
              <a:t>Bireyin yaşamında doyum sağlaması, fonksiyonlarını etkili bir şekilde yerine getirmesi ve yaşadığı topluma uygun bir kişi olarak yetişmesi önce aile çevresinde sağlanır.</a:t>
            </a:r>
          </a:p>
        </p:txBody>
      </p:sp>
      <p:sp>
        <p:nvSpPr>
          <p:cNvPr id="6" name="5 Dikdörtgen"/>
          <p:cNvSpPr/>
          <p:nvPr/>
        </p:nvSpPr>
        <p:spPr>
          <a:xfrm>
            <a:off x="4211960" y="2132856"/>
            <a:ext cx="4572000" cy="2185214"/>
          </a:xfrm>
          <a:prstGeom prst="rect">
            <a:avLst/>
          </a:prstGeom>
        </p:spPr>
        <p:txBody>
          <a:bodyPr wrap="square">
            <a:spAutoFit/>
          </a:bodyPr>
          <a:lstStyle/>
          <a:p>
            <a:pPr>
              <a:spcBef>
                <a:spcPct val="50000"/>
              </a:spcBef>
            </a:pPr>
            <a:r>
              <a:rPr lang="tr-TR" sz="1600" dirty="0"/>
              <a:t>AİLENİN TANIMI:</a:t>
            </a:r>
          </a:p>
          <a:p>
            <a:pPr>
              <a:spcBef>
                <a:spcPct val="50000"/>
              </a:spcBef>
            </a:pPr>
            <a:r>
              <a:rPr lang="tr-TR" sz="1600" b="1" dirty="0"/>
              <a:t>Türk Aile Yapısı Özel İhtisas Komisyonuna göre aile;kan bağlılığı, evlilik ve diğer yasal yollardan, aralarında akrabalık ilişkisi bulunan ve çoğunlukla aynı evde  yaşayan bireylerden oluşan; bireylerin cinsel, psikolojik, sosyal ve ekonomik ihtiyaçlarının karşılandığı,topluma uyum ve katılımlarının sağlandığı ve düzenlendiği  temel birimdir.</a:t>
            </a:r>
          </a:p>
        </p:txBody>
      </p:sp>
      <p:sp>
        <p:nvSpPr>
          <p:cNvPr id="7" name="6 Dikdörtgen"/>
          <p:cNvSpPr/>
          <p:nvPr/>
        </p:nvSpPr>
        <p:spPr>
          <a:xfrm>
            <a:off x="4860032" y="4293096"/>
            <a:ext cx="3160609" cy="369332"/>
          </a:xfrm>
          <a:prstGeom prst="rect">
            <a:avLst/>
          </a:prstGeom>
        </p:spPr>
        <p:txBody>
          <a:bodyPr wrap="none">
            <a:spAutoFit/>
          </a:bodyPr>
          <a:lstStyle/>
          <a:p>
            <a:pPr algn="ctr">
              <a:spcBef>
                <a:spcPct val="50000"/>
              </a:spcBef>
            </a:pPr>
            <a:r>
              <a:rPr lang="tr-TR" b="1" dirty="0">
                <a:solidFill>
                  <a:srgbClr val="00B050"/>
                </a:solidFill>
              </a:rPr>
              <a:t>YAYGIN ANA BABA TUTUMLARI</a:t>
            </a:r>
          </a:p>
        </p:txBody>
      </p:sp>
      <p:sp>
        <p:nvSpPr>
          <p:cNvPr id="8" name="7 Dikdörtgen"/>
          <p:cNvSpPr/>
          <p:nvPr/>
        </p:nvSpPr>
        <p:spPr>
          <a:xfrm>
            <a:off x="4139952" y="4581128"/>
            <a:ext cx="4572000" cy="1923604"/>
          </a:xfrm>
          <a:prstGeom prst="rect">
            <a:avLst/>
          </a:prstGeom>
        </p:spPr>
        <p:txBody>
          <a:bodyPr>
            <a:spAutoFit/>
          </a:bodyPr>
          <a:lstStyle/>
          <a:p>
            <a:pPr marL="457200" indent="-457200">
              <a:spcBef>
                <a:spcPct val="50000"/>
              </a:spcBef>
              <a:buFontTx/>
              <a:buAutoNum type="arabicPeriod"/>
            </a:pPr>
            <a:r>
              <a:rPr lang="tr-TR" sz="1400" b="1" dirty="0"/>
              <a:t>Baskıcı Ve Otoriter Tutum</a:t>
            </a:r>
          </a:p>
          <a:p>
            <a:pPr marL="457200" indent="-457200">
              <a:spcBef>
                <a:spcPct val="50000"/>
              </a:spcBef>
              <a:buFontTx/>
              <a:buAutoNum type="arabicPeriod"/>
            </a:pPr>
            <a:r>
              <a:rPr lang="tr-TR" sz="1400" b="1" dirty="0"/>
              <a:t>Gevşek Tutum(Çocuk Merkezli Aile)</a:t>
            </a:r>
          </a:p>
          <a:p>
            <a:pPr marL="457200" indent="-457200">
              <a:spcBef>
                <a:spcPct val="50000"/>
              </a:spcBef>
              <a:buFontTx/>
              <a:buAutoNum type="arabicPeriod"/>
            </a:pPr>
            <a:r>
              <a:rPr lang="tr-TR" sz="1400" b="1" dirty="0"/>
              <a:t>Dengesiz Ve Kararsız Tutum</a:t>
            </a:r>
          </a:p>
          <a:p>
            <a:pPr marL="457200" indent="-457200">
              <a:spcBef>
                <a:spcPct val="50000"/>
              </a:spcBef>
              <a:buFontTx/>
              <a:buAutoNum type="arabicPeriod"/>
            </a:pPr>
            <a:r>
              <a:rPr lang="tr-TR" sz="1400" b="1" dirty="0"/>
              <a:t>Koruyucu  Tutum</a:t>
            </a:r>
          </a:p>
          <a:p>
            <a:pPr marL="457200" indent="-457200">
              <a:spcBef>
                <a:spcPct val="50000"/>
              </a:spcBef>
              <a:buFontTx/>
              <a:buAutoNum type="arabicPeriod"/>
            </a:pPr>
            <a:r>
              <a:rPr lang="tr-TR" sz="1400" b="1" dirty="0"/>
              <a:t>İlgisiz Ve Kayıtsız Tutum</a:t>
            </a:r>
          </a:p>
          <a:p>
            <a:pPr marL="457200" indent="-457200">
              <a:spcBef>
                <a:spcPct val="50000"/>
              </a:spcBef>
              <a:buFontTx/>
              <a:buAutoNum type="arabicPeriod"/>
            </a:pPr>
            <a:r>
              <a:rPr lang="tr-TR" sz="1400" b="1" dirty="0"/>
              <a:t>Güven Verici, Destekleyici Ve Hoşgörülü Tutum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860032" y="260648"/>
            <a:ext cx="3112519" cy="369332"/>
          </a:xfrm>
          <a:prstGeom prst="rect">
            <a:avLst/>
          </a:prstGeom>
        </p:spPr>
        <p:txBody>
          <a:bodyPr wrap="none">
            <a:spAutoFit/>
          </a:bodyPr>
          <a:lstStyle/>
          <a:p>
            <a:pPr algn="ctr">
              <a:spcBef>
                <a:spcPct val="50000"/>
              </a:spcBef>
            </a:pPr>
            <a:r>
              <a:rPr lang="tr-TR" b="1" dirty="0">
                <a:solidFill>
                  <a:srgbClr val="00B050"/>
                </a:solidFill>
              </a:rPr>
              <a:t>Arkadaşları Olmayan Çocuklar;</a:t>
            </a:r>
          </a:p>
        </p:txBody>
      </p:sp>
      <p:sp>
        <p:nvSpPr>
          <p:cNvPr id="4" name="3 Dikdörtgen"/>
          <p:cNvSpPr/>
          <p:nvPr/>
        </p:nvSpPr>
        <p:spPr>
          <a:xfrm>
            <a:off x="4139952" y="764704"/>
            <a:ext cx="4572000" cy="2169825"/>
          </a:xfrm>
          <a:prstGeom prst="rect">
            <a:avLst/>
          </a:prstGeom>
        </p:spPr>
        <p:txBody>
          <a:bodyPr>
            <a:spAutoFit/>
          </a:bodyPr>
          <a:lstStyle/>
          <a:p>
            <a:pPr>
              <a:spcBef>
                <a:spcPct val="50000"/>
              </a:spcBef>
            </a:pPr>
            <a:r>
              <a:rPr lang="tr-TR" b="1" dirty="0"/>
              <a:t>Çocukların arkadaş edinememelerinin veya  arkadaşlıklarını sürdürememelerinin çeşitli sebepleri vardır. Bunlar,</a:t>
            </a:r>
          </a:p>
          <a:p>
            <a:pPr>
              <a:spcBef>
                <a:spcPct val="50000"/>
              </a:spcBef>
              <a:buFontTx/>
              <a:buChar char="•"/>
            </a:pPr>
            <a:r>
              <a:rPr lang="tr-TR" b="1" dirty="0"/>
              <a:t>Çocukla ilgili etkenler,</a:t>
            </a:r>
          </a:p>
          <a:p>
            <a:pPr>
              <a:spcBef>
                <a:spcPct val="50000"/>
              </a:spcBef>
              <a:buFontTx/>
              <a:buChar char="•"/>
            </a:pPr>
            <a:r>
              <a:rPr lang="tr-TR" b="1" dirty="0"/>
              <a:t>Aile ile ilgili etkenler</a:t>
            </a:r>
          </a:p>
          <a:p>
            <a:pPr>
              <a:spcBef>
                <a:spcPct val="50000"/>
              </a:spcBef>
              <a:buFontTx/>
              <a:buChar char="•"/>
            </a:pPr>
            <a:r>
              <a:rPr lang="tr-TR" b="1" dirty="0"/>
              <a:t>Çevresel sosyal etkenler,</a:t>
            </a:r>
          </a:p>
        </p:txBody>
      </p:sp>
      <p:pic>
        <p:nvPicPr>
          <p:cNvPr id="9218" name="Picture 2" descr="C:\Users\Mert\Desktop\yalniz_cocuk.jpg"/>
          <p:cNvPicPr>
            <a:picLocks noChangeAspect="1" noChangeArrowheads="1"/>
          </p:cNvPicPr>
          <p:nvPr/>
        </p:nvPicPr>
        <p:blipFill>
          <a:blip r:embed="rId3" cstate="print"/>
          <a:srcRect/>
          <a:stretch>
            <a:fillRect/>
          </a:stretch>
        </p:blipFill>
        <p:spPr bwMode="auto">
          <a:xfrm>
            <a:off x="4211960" y="2996952"/>
            <a:ext cx="4608901" cy="34563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5364088" y="260648"/>
            <a:ext cx="1965473" cy="369332"/>
          </a:xfrm>
          <a:prstGeom prst="rect">
            <a:avLst/>
          </a:prstGeom>
        </p:spPr>
        <p:txBody>
          <a:bodyPr wrap="none">
            <a:spAutoFit/>
          </a:bodyPr>
          <a:lstStyle/>
          <a:p>
            <a:pPr algn="ctr">
              <a:spcBef>
                <a:spcPct val="50000"/>
              </a:spcBef>
            </a:pPr>
            <a:r>
              <a:rPr lang="tr-TR" b="1" dirty="0">
                <a:solidFill>
                  <a:srgbClr val="00B050"/>
                </a:solidFill>
              </a:rPr>
              <a:t>ANA-BABAYA NOT:</a:t>
            </a:r>
          </a:p>
        </p:txBody>
      </p:sp>
      <p:sp>
        <p:nvSpPr>
          <p:cNvPr id="4" name="3 Dikdörtgen"/>
          <p:cNvSpPr/>
          <p:nvPr/>
        </p:nvSpPr>
        <p:spPr>
          <a:xfrm>
            <a:off x="4211960" y="692696"/>
            <a:ext cx="4572000" cy="5078313"/>
          </a:xfrm>
          <a:prstGeom prst="rect">
            <a:avLst/>
          </a:prstGeom>
        </p:spPr>
        <p:txBody>
          <a:bodyPr>
            <a:spAutoFit/>
          </a:bodyPr>
          <a:lstStyle/>
          <a:p>
            <a:pPr>
              <a:spcBef>
                <a:spcPct val="50000"/>
              </a:spcBef>
              <a:buFontTx/>
              <a:buChar char="•"/>
            </a:pPr>
            <a:r>
              <a:rPr lang="tr-TR" b="1" dirty="0"/>
              <a:t>Çocuğun problemlerinin nedenini araştırın.</a:t>
            </a:r>
          </a:p>
          <a:p>
            <a:pPr>
              <a:spcBef>
                <a:spcPct val="50000"/>
              </a:spcBef>
              <a:buFontTx/>
              <a:buChar char="•"/>
            </a:pPr>
            <a:r>
              <a:rPr lang="tr-TR" b="1" dirty="0"/>
              <a:t>Ana-baba olarak çocuğunuzun neden mutsuz olduğunu ya da akranları tarafından reddedildiğini keşfetmeye çalışın.</a:t>
            </a:r>
          </a:p>
          <a:p>
            <a:pPr>
              <a:spcBef>
                <a:spcPct val="50000"/>
              </a:spcBef>
              <a:buFontTx/>
              <a:buChar char="•"/>
            </a:pPr>
            <a:r>
              <a:rPr lang="tr-TR" b="1" dirty="0"/>
              <a:t>Arkadaşlarının olmamasının reddedilme, ihmal edilme veya sadece utangaç bir çocuk olmak gibi çeşitli çocuk merkezli nedenleri olabileceğini unutmayınız.</a:t>
            </a:r>
          </a:p>
          <a:p>
            <a:pPr>
              <a:spcBef>
                <a:spcPct val="50000"/>
              </a:spcBef>
              <a:buFontTx/>
              <a:buChar char="•"/>
            </a:pPr>
            <a:r>
              <a:rPr lang="tr-TR" b="1" dirty="0"/>
              <a:t>İhmal edilen çocuklar açıkça reddedilmez ve rahatsız edilmezler ancak çoğu kez önem verilmez,unutulur, arkadaş toplantılarına davet edilmez ve bir takıma seçilecek en son kişi olarak düşünülebilirler.</a:t>
            </a:r>
          </a:p>
          <a:p>
            <a:pPr>
              <a:spcBef>
                <a:spcPct val="50000"/>
              </a:spcBef>
              <a:buFontTx/>
              <a:buChar char="•"/>
            </a:pPr>
            <a:r>
              <a:rPr lang="tr-TR" b="1" dirty="0"/>
              <a:t>Çocuğunuz arkadaşsız kalmışsa ve bundan dolayı acı çekiyorsa, olabildiğince çabuk müdahalede bulunmalısınız.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Dikdörtgen"/>
          <p:cNvSpPr/>
          <p:nvPr/>
        </p:nvSpPr>
        <p:spPr>
          <a:xfrm>
            <a:off x="4211960" y="612844"/>
            <a:ext cx="4572000" cy="5632311"/>
          </a:xfrm>
          <a:prstGeom prst="rect">
            <a:avLst/>
          </a:prstGeom>
        </p:spPr>
        <p:txBody>
          <a:bodyPr>
            <a:spAutoFit/>
          </a:bodyPr>
          <a:lstStyle/>
          <a:p>
            <a:pPr>
              <a:spcBef>
                <a:spcPct val="50000"/>
              </a:spcBef>
              <a:buFontTx/>
              <a:buChar char="•"/>
            </a:pPr>
            <a:r>
              <a:rPr lang="tr-TR" b="1" dirty="0"/>
              <a:t>Çocuğunuzun bu yalnızlığının üstesinden gelebilmesi konusunda yardım edebilmeniz için ilk adım, sizin ve çocuğunuzun bir problemin var olduğunu kabul etmesidir.</a:t>
            </a:r>
          </a:p>
          <a:p>
            <a:pPr>
              <a:spcBef>
                <a:spcPct val="50000"/>
              </a:spcBef>
              <a:buFontTx/>
              <a:buChar char="•"/>
            </a:pPr>
            <a:endParaRPr lang="tr-TR" b="1" dirty="0"/>
          </a:p>
          <a:p>
            <a:pPr>
              <a:spcBef>
                <a:spcPct val="50000"/>
              </a:spcBef>
              <a:buFontTx/>
              <a:buChar char="•"/>
            </a:pPr>
            <a:r>
              <a:rPr lang="tr-TR" b="1" dirty="0"/>
              <a:t>Çocuğa yardım ederken gerçekçi seviyede beklentiler oluşturun ;çabaları ve küçük gelişmeleri bile çok fazla övgü ve ödülle destekleyin.</a:t>
            </a:r>
          </a:p>
          <a:p>
            <a:pPr>
              <a:spcBef>
                <a:spcPct val="50000"/>
              </a:spcBef>
              <a:buFontTx/>
              <a:buChar char="•"/>
            </a:pPr>
            <a:endParaRPr lang="tr-TR" b="1" dirty="0"/>
          </a:p>
          <a:p>
            <a:pPr>
              <a:spcBef>
                <a:spcPct val="50000"/>
              </a:spcBef>
              <a:buFontTx/>
              <a:buChar char="•"/>
            </a:pPr>
            <a:r>
              <a:rPr lang="tr-TR" b="1" dirty="0"/>
              <a:t>Kaygılarınızı çocuğunuzla konuşmak için sessiz bir yer bulun.</a:t>
            </a:r>
          </a:p>
          <a:p>
            <a:pPr>
              <a:spcBef>
                <a:spcPct val="50000"/>
              </a:spcBef>
              <a:buFontTx/>
              <a:buChar char="•"/>
            </a:pPr>
            <a:endParaRPr lang="tr-TR" b="1" dirty="0"/>
          </a:p>
          <a:p>
            <a:pPr>
              <a:spcBef>
                <a:spcPct val="50000"/>
              </a:spcBef>
              <a:buFontTx/>
              <a:buChar char="•"/>
            </a:pPr>
            <a:r>
              <a:rPr lang="tr-TR" b="1" dirty="0"/>
              <a:t>Benlik değerini korumak ya da acı ve utanç veren durumlardan kaçınmak için,ne kadar belli olsa da çoğu kez çocuklar hayatlarında bir problem var olduğunu inkar edeceklerdir.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103948" y="1305341"/>
            <a:ext cx="4572000" cy="4247317"/>
          </a:xfrm>
          <a:prstGeom prst="rect">
            <a:avLst/>
          </a:prstGeom>
        </p:spPr>
        <p:txBody>
          <a:bodyPr>
            <a:spAutoFit/>
          </a:bodyPr>
          <a:lstStyle/>
          <a:p>
            <a:pPr>
              <a:spcBef>
                <a:spcPct val="50000"/>
              </a:spcBef>
              <a:buFontTx/>
              <a:buChar char="•"/>
            </a:pPr>
            <a:r>
              <a:rPr lang="tr-TR" b="1" dirty="0"/>
              <a:t>Çocuğunuza, davranışlarının sonuçlarına göre düşünmeyi öğretin.</a:t>
            </a:r>
          </a:p>
          <a:p>
            <a:pPr>
              <a:spcBef>
                <a:spcPct val="50000"/>
              </a:spcBef>
            </a:pPr>
            <a:endParaRPr lang="tr-TR" b="1" dirty="0"/>
          </a:p>
          <a:p>
            <a:pPr>
              <a:spcBef>
                <a:spcPct val="50000"/>
              </a:spcBef>
              <a:buFontTx/>
              <a:buChar char="•"/>
            </a:pPr>
            <a:r>
              <a:rPr lang="tr-TR" b="1" dirty="0"/>
              <a:t>Çocuğunuzun akranlarıyla yaşadığı sosyal problemleri küçümsemekten kaçının</a:t>
            </a:r>
          </a:p>
          <a:p>
            <a:pPr>
              <a:spcBef>
                <a:spcPct val="50000"/>
              </a:spcBef>
            </a:pPr>
            <a:endParaRPr lang="tr-TR" b="1" dirty="0"/>
          </a:p>
          <a:p>
            <a:pPr>
              <a:spcBef>
                <a:spcPct val="50000"/>
              </a:spcBef>
              <a:buFontTx/>
              <a:buChar char="•"/>
            </a:pPr>
            <a:r>
              <a:rPr lang="tr-TR" b="1" dirty="0"/>
              <a:t>Çocuğunuzu gözlemleyin</a:t>
            </a:r>
          </a:p>
          <a:p>
            <a:pPr>
              <a:spcBef>
                <a:spcPct val="50000"/>
              </a:spcBef>
              <a:buFontTx/>
              <a:buChar char="•"/>
            </a:pPr>
            <a:endParaRPr lang="tr-TR" b="1" dirty="0"/>
          </a:p>
          <a:p>
            <a:pPr>
              <a:spcBef>
                <a:spcPct val="50000"/>
              </a:spcBef>
              <a:buFontTx/>
              <a:buChar char="•"/>
            </a:pPr>
            <a:r>
              <a:rPr lang="tr-TR" b="1" dirty="0"/>
              <a:t>Okuldan bilgi alın</a:t>
            </a:r>
          </a:p>
          <a:p>
            <a:pPr>
              <a:spcBef>
                <a:spcPct val="50000"/>
              </a:spcBef>
            </a:pPr>
            <a:endParaRPr lang="tr-TR" b="1" dirty="0"/>
          </a:p>
          <a:p>
            <a:pPr>
              <a:spcBef>
                <a:spcPct val="50000"/>
              </a:spcBef>
              <a:buFontTx/>
              <a:buChar char="•"/>
            </a:pPr>
            <a:r>
              <a:rPr lang="tr-TR" b="1" dirty="0"/>
              <a:t>Çocuğunuzun yetenek ilgilerini saptayın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932040" y="260648"/>
            <a:ext cx="3029291" cy="369332"/>
          </a:xfrm>
          <a:prstGeom prst="rect">
            <a:avLst/>
          </a:prstGeom>
        </p:spPr>
        <p:txBody>
          <a:bodyPr wrap="none">
            <a:spAutoFit/>
          </a:bodyPr>
          <a:lstStyle/>
          <a:p>
            <a:pPr algn="ctr">
              <a:spcBef>
                <a:spcPct val="50000"/>
              </a:spcBef>
            </a:pPr>
            <a:r>
              <a:rPr lang="tr-TR" b="1" dirty="0">
                <a:solidFill>
                  <a:srgbClr val="00B050"/>
                </a:solidFill>
              </a:rPr>
              <a:t>BASKICI VE OTORİTER TUTUM</a:t>
            </a:r>
          </a:p>
        </p:txBody>
      </p:sp>
      <p:sp>
        <p:nvSpPr>
          <p:cNvPr id="4" name="3 Dikdörtgen"/>
          <p:cNvSpPr/>
          <p:nvPr/>
        </p:nvSpPr>
        <p:spPr>
          <a:xfrm>
            <a:off x="4139952" y="692696"/>
            <a:ext cx="4572000" cy="2923877"/>
          </a:xfrm>
          <a:prstGeom prst="rect">
            <a:avLst/>
          </a:prstGeom>
        </p:spPr>
        <p:txBody>
          <a:bodyPr>
            <a:spAutoFit/>
          </a:bodyPr>
          <a:lstStyle/>
          <a:p>
            <a:pPr>
              <a:spcBef>
                <a:spcPct val="50000"/>
              </a:spcBef>
            </a:pPr>
            <a:r>
              <a:rPr lang="tr-TR" sz="1600" b="1" dirty="0"/>
              <a:t>DAVRANIŞ: Katı disiplin vardır. Çocuk, her kurala uymak zorundadır. Zor kullanarak denetleme ve sevgi esirgeyerek denetleme boyutları egemendir. Denetlenen çocuk, hangi davranışın hangi tepkiyi alacağı hakkında bir fikre sahip değildir. Çocuk devamlı suçlanır, karışılır ve cezalandırılır.</a:t>
            </a:r>
          </a:p>
          <a:p>
            <a:pPr>
              <a:spcBef>
                <a:spcPct val="50000"/>
              </a:spcBef>
            </a:pPr>
            <a:r>
              <a:rPr lang="tr-TR" sz="1600" b="1" dirty="0"/>
              <a:t>SONUÇ: Çocuğun kendine olan güvenini ortadan kalkar. Çocuğun kişiliği zayıflar. Çocuk, sessiz, uslu, nazik, dürüst ve dikkatli olur ama çocuk,küskün, silik, çekingen, kolayca etki altında kalan, aşırı hassas veya aşırı isyankar bir birey haline gelir.</a:t>
            </a:r>
          </a:p>
        </p:txBody>
      </p:sp>
      <p:pic>
        <p:nvPicPr>
          <p:cNvPr id="20482" name="Picture 2" descr="C:\Users\Mert\Desktop\99-427535634801215534277383.jpg"/>
          <p:cNvPicPr>
            <a:picLocks noChangeAspect="1" noChangeArrowheads="1"/>
          </p:cNvPicPr>
          <p:nvPr/>
        </p:nvPicPr>
        <p:blipFill>
          <a:blip r:embed="rId3" cstate="print"/>
          <a:srcRect/>
          <a:stretch>
            <a:fillRect/>
          </a:stretch>
        </p:blipFill>
        <p:spPr bwMode="auto">
          <a:xfrm>
            <a:off x="4139952" y="3789040"/>
            <a:ext cx="4536504" cy="26642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355976" y="404664"/>
            <a:ext cx="3882088" cy="369332"/>
          </a:xfrm>
          <a:prstGeom prst="rect">
            <a:avLst/>
          </a:prstGeom>
        </p:spPr>
        <p:txBody>
          <a:bodyPr wrap="none">
            <a:spAutoFit/>
          </a:bodyPr>
          <a:lstStyle/>
          <a:p>
            <a:pPr>
              <a:spcBef>
                <a:spcPct val="50000"/>
              </a:spcBef>
            </a:pPr>
            <a:r>
              <a:rPr lang="tr-TR" b="1" dirty="0">
                <a:solidFill>
                  <a:srgbClr val="00B050"/>
                </a:solidFill>
              </a:rPr>
              <a:t>GEVŞEK TUTUM (Çocuk  Merkezli  Aile)</a:t>
            </a:r>
          </a:p>
        </p:txBody>
      </p:sp>
      <p:sp>
        <p:nvSpPr>
          <p:cNvPr id="4" name="3 Dikdörtgen"/>
          <p:cNvSpPr/>
          <p:nvPr/>
        </p:nvSpPr>
        <p:spPr>
          <a:xfrm>
            <a:off x="4139952" y="908720"/>
            <a:ext cx="4572000" cy="5016758"/>
          </a:xfrm>
          <a:prstGeom prst="rect">
            <a:avLst/>
          </a:prstGeom>
        </p:spPr>
        <p:txBody>
          <a:bodyPr wrap="square">
            <a:spAutoFit/>
          </a:bodyPr>
          <a:lstStyle/>
          <a:p>
            <a:pPr>
              <a:spcBef>
                <a:spcPct val="50000"/>
              </a:spcBef>
            </a:pPr>
            <a:r>
              <a:rPr lang="tr-TR" sz="1600" b="1" dirty="0"/>
              <a:t>DAVRANIŞ: Çocuk ailede </a:t>
            </a:r>
            <a:r>
              <a:rPr lang="tr-TR" sz="1600" b="1" dirty="0" err="1"/>
              <a:t>insiyatif</a:t>
            </a:r>
            <a:r>
              <a:rPr lang="tr-TR" sz="1600" b="1" dirty="0"/>
              <a:t> sahibi tek kişidir ve onun isteklerine diğer aile bireyleri kayıtsız şartsız uyarlar. Anne – baba-çocuk rolleri, hak ve sorumluluklar göz ardı edilmiştir.Ana-baba- çocuk arasında sağlıklı bir iletişim yoktur. Çocuk, abartılmış sevgi gösterileri içinde büyür. Anne baba evde çocuklarının egemenliğini kabullenmiş ve onlara boyun eğmişlerdir. Çocuk aşırı şımartılmıştır.</a:t>
            </a:r>
          </a:p>
          <a:p>
            <a:pPr>
              <a:spcBef>
                <a:spcPct val="50000"/>
              </a:spcBef>
            </a:pPr>
            <a:endParaRPr lang="tr-TR" sz="1600" b="1" dirty="0"/>
          </a:p>
          <a:p>
            <a:pPr>
              <a:spcBef>
                <a:spcPct val="50000"/>
              </a:spcBef>
            </a:pPr>
            <a:r>
              <a:rPr lang="tr-TR" sz="1600" b="1" dirty="0"/>
              <a:t>SONUÇ: Çocuk doyumsuzdur. Ana- babalarına hükmederler ve onlara çok az saygı gösterirler. Zamanla ev dışındaki kimselere de egemen olmanın yollarını ararlar. Hayatlarının ilk günlerinden itibaren her türlü ihtiyaçlarının karşılanacağı ve isteklerinin buyruk niteliği taşıdığı beklentisini geliştirmişlerdir. Okul ortamına uyum sağlamakta güçlük çeker. Yetişkin olduklarında da toplumun kendilerine vermediği hakları kendilerine tanımaya karşılaşırlar</a:t>
            </a:r>
            <a:r>
              <a:rPr lang="tr-TR" sz="16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4796232" y="332656"/>
            <a:ext cx="3214663" cy="369332"/>
          </a:xfrm>
          <a:prstGeom prst="rect">
            <a:avLst/>
          </a:prstGeom>
        </p:spPr>
        <p:txBody>
          <a:bodyPr wrap="none">
            <a:spAutoFit/>
          </a:bodyPr>
          <a:lstStyle/>
          <a:p>
            <a:pPr algn="ctr">
              <a:spcBef>
                <a:spcPct val="50000"/>
              </a:spcBef>
            </a:pPr>
            <a:r>
              <a:rPr lang="tr-TR" b="1" dirty="0">
                <a:solidFill>
                  <a:srgbClr val="00B050"/>
                </a:solidFill>
              </a:rPr>
              <a:t>DENGESİZ VE KARARSIZ TUTUM</a:t>
            </a:r>
          </a:p>
        </p:txBody>
      </p:sp>
      <p:sp>
        <p:nvSpPr>
          <p:cNvPr id="4" name="3 Dikdörtgen"/>
          <p:cNvSpPr/>
          <p:nvPr/>
        </p:nvSpPr>
        <p:spPr>
          <a:xfrm>
            <a:off x="4139952" y="764704"/>
            <a:ext cx="4572000" cy="4939814"/>
          </a:xfrm>
          <a:prstGeom prst="rect">
            <a:avLst/>
          </a:prstGeom>
        </p:spPr>
        <p:txBody>
          <a:bodyPr>
            <a:spAutoFit/>
          </a:bodyPr>
          <a:lstStyle/>
          <a:p>
            <a:pPr>
              <a:spcBef>
                <a:spcPct val="50000"/>
              </a:spcBef>
            </a:pPr>
            <a:r>
              <a:rPr lang="tr-TR" b="1" dirty="0"/>
              <a:t>DAVRANIŞ: Anne-baba arasında görüş ayrılığı vardır. Ayrıca anne- baba değişken davranışlar sergilerler. Ana-baba, çocuk konusunda            -çocuğun yanında- birbirlerini eleştirirler. Taraflardan biri çocuğu kayırır. Çocuğuna sözünü dinletmeye çalışan kararsız ve dengesiz bir anne; Önce çocuğuna yumuşak tonda konuşur, ardından sesini yükseltir, annenin isteği hala yerine getirilmemişse anne çocuğu döver fakat ardından da diz çöküp özür diler. Baba, yorgun olmadığı ve sakin  olduğu bir günde ‘uygun’ gördüğü bir davranışı, yorgun ve gergin olduğu bir günde ‘uygun olmayan bir davranış olarak görür.</a:t>
            </a:r>
          </a:p>
          <a:p>
            <a:pPr>
              <a:spcBef>
                <a:spcPct val="50000"/>
              </a:spcBef>
            </a:pPr>
            <a:r>
              <a:rPr lang="tr-TR" b="1" dirty="0"/>
              <a:t>SONUÇ: Çocukta bazı iç çatışmalar oluşabilir. Çocuk huzursuz bir yapıya sahip olur. Çocuk, dengesiz ve tutarsız davranışlar sergiler.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5364088" y="260648"/>
            <a:ext cx="2064475" cy="369332"/>
          </a:xfrm>
          <a:prstGeom prst="rect">
            <a:avLst/>
          </a:prstGeom>
        </p:spPr>
        <p:txBody>
          <a:bodyPr wrap="none">
            <a:spAutoFit/>
          </a:bodyPr>
          <a:lstStyle/>
          <a:p>
            <a:pPr algn="ctr">
              <a:spcBef>
                <a:spcPct val="50000"/>
              </a:spcBef>
            </a:pPr>
            <a:r>
              <a:rPr lang="tr-TR" b="1" dirty="0">
                <a:solidFill>
                  <a:srgbClr val="00B050"/>
                </a:solidFill>
              </a:rPr>
              <a:t>KORUYUCU TUTUM</a:t>
            </a:r>
          </a:p>
        </p:txBody>
      </p:sp>
      <p:sp>
        <p:nvSpPr>
          <p:cNvPr id="4" name="3 Dikdörtgen"/>
          <p:cNvSpPr/>
          <p:nvPr/>
        </p:nvSpPr>
        <p:spPr>
          <a:xfrm>
            <a:off x="4211960" y="2060848"/>
            <a:ext cx="4572000" cy="4385816"/>
          </a:xfrm>
          <a:prstGeom prst="rect">
            <a:avLst/>
          </a:prstGeom>
        </p:spPr>
        <p:txBody>
          <a:bodyPr>
            <a:spAutoFit/>
          </a:bodyPr>
          <a:lstStyle/>
          <a:p>
            <a:pPr>
              <a:spcBef>
                <a:spcPct val="50000"/>
              </a:spcBef>
            </a:pPr>
            <a:r>
              <a:rPr lang="tr-TR" b="1" dirty="0"/>
              <a:t>DAVRANIŞ: Çocuğa gereğinden fazla kontrol ve özen gösterilir. Anne çocuğuna yardım etme ve ona olan sevgisini dile getirme adına çocuğunun yapması gereken davranışları veya görevleri kendisi yapar. Mesela; 2 yaşlarında çatal-kaşık kullanabilen çocuğa 8-9 yaşlarına gelse bile anne eliyle yemek yedirir.</a:t>
            </a:r>
          </a:p>
          <a:p>
            <a:pPr>
              <a:spcBef>
                <a:spcPct val="50000"/>
              </a:spcBef>
            </a:pPr>
            <a:r>
              <a:rPr lang="tr-TR" b="1" dirty="0"/>
              <a:t>SONUÇ: Çocuk diğer kimselere aşırı bağımlı, güvensiz, duygusal kırıklıkları olan bir kişi olabilir. Gelecekte aynı koruyucu tutumu eşinden bekleyebilir. Çocuk kendi kendini yöneten bir birey olamaz. Çocuğun sosyal gelişimi zedelenir, çocuk kendini gruba dahil ettirmek için zaman zaman toplumdışı ve isyankar davranışlara başvurabilir.</a:t>
            </a:r>
          </a:p>
        </p:txBody>
      </p:sp>
      <p:pic>
        <p:nvPicPr>
          <p:cNvPr id="19458" name="Picture 2" descr="C:\Users\Mert\Desktop\asiri-koruyucu-anne-baba-tutumu-cocugu-nasil-etkiler.jpg"/>
          <p:cNvPicPr>
            <a:picLocks noChangeAspect="1" noChangeArrowheads="1"/>
          </p:cNvPicPr>
          <p:nvPr/>
        </p:nvPicPr>
        <p:blipFill>
          <a:blip r:embed="rId3" cstate="print"/>
          <a:srcRect/>
          <a:stretch>
            <a:fillRect/>
          </a:stretch>
        </p:blipFill>
        <p:spPr bwMode="auto">
          <a:xfrm>
            <a:off x="4211960" y="548680"/>
            <a:ext cx="4464496" cy="15121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5004048" y="332656"/>
            <a:ext cx="2787493" cy="369332"/>
          </a:xfrm>
          <a:prstGeom prst="rect">
            <a:avLst/>
          </a:prstGeom>
        </p:spPr>
        <p:txBody>
          <a:bodyPr wrap="none">
            <a:spAutoFit/>
          </a:bodyPr>
          <a:lstStyle/>
          <a:p>
            <a:pPr algn="ctr">
              <a:spcBef>
                <a:spcPct val="50000"/>
              </a:spcBef>
            </a:pPr>
            <a:r>
              <a:rPr lang="tr-TR" b="1" dirty="0">
                <a:solidFill>
                  <a:srgbClr val="00B050"/>
                </a:solidFill>
              </a:rPr>
              <a:t>İLGİSİZ VE KAYITSIZ TUTUM</a:t>
            </a:r>
          </a:p>
        </p:txBody>
      </p:sp>
      <p:sp>
        <p:nvSpPr>
          <p:cNvPr id="4" name="3 Dikdörtgen"/>
          <p:cNvSpPr/>
          <p:nvPr/>
        </p:nvSpPr>
        <p:spPr>
          <a:xfrm>
            <a:off x="4139952" y="764704"/>
            <a:ext cx="4572000" cy="2446824"/>
          </a:xfrm>
          <a:prstGeom prst="rect">
            <a:avLst/>
          </a:prstGeom>
        </p:spPr>
        <p:txBody>
          <a:bodyPr>
            <a:spAutoFit/>
          </a:bodyPr>
          <a:lstStyle/>
          <a:p>
            <a:pPr>
              <a:spcBef>
                <a:spcPct val="50000"/>
              </a:spcBef>
            </a:pPr>
            <a:r>
              <a:rPr lang="tr-TR" b="1" dirty="0"/>
              <a:t>DAVRANIŞ</a:t>
            </a:r>
            <a:r>
              <a:rPr lang="tr-TR" dirty="0"/>
              <a:t>: </a:t>
            </a:r>
            <a:r>
              <a:rPr lang="tr-TR" b="1" dirty="0"/>
              <a:t>Anne-baba çocuğu yalnız bırakma görmezden gelme şeklinde çocuğu yalnız bırakır. Duygusal istismara yol açan böyle bir ortamda ana-baba-çocuk üçgeni arasında iletişim kopukluğu gözlenir.</a:t>
            </a:r>
          </a:p>
          <a:p>
            <a:pPr>
              <a:spcBef>
                <a:spcPct val="50000"/>
              </a:spcBef>
            </a:pPr>
            <a:r>
              <a:rPr lang="tr-TR" b="1" dirty="0"/>
              <a:t>SONUÇ</a:t>
            </a:r>
            <a:r>
              <a:rPr lang="tr-TR" dirty="0"/>
              <a:t>: </a:t>
            </a:r>
            <a:r>
              <a:rPr lang="tr-TR" b="1" dirty="0"/>
              <a:t>Çocuk, arkadaşlarına ve yakın çevresindeki eşyalara zarar  verebilir. Çocuğun saldırganlık eğilimi güçlüdür.</a:t>
            </a:r>
          </a:p>
        </p:txBody>
      </p:sp>
      <p:pic>
        <p:nvPicPr>
          <p:cNvPr id="18434" name="Picture 2" descr="C:\Users\Mert\Desktop\reddedici-anne-baba-tutumu.jpg"/>
          <p:cNvPicPr>
            <a:picLocks noChangeAspect="1" noChangeArrowheads="1"/>
          </p:cNvPicPr>
          <p:nvPr/>
        </p:nvPicPr>
        <p:blipFill>
          <a:blip r:embed="rId3" cstate="print"/>
          <a:srcRect/>
          <a:stretch>
            <a:fillRect/>
          </a:stretch>
        </p:blipFill>
        <p:spPr bwMode="auto">
          <a:xfrm>
            <a:off x="4211960" y="3284984"/>
            <a:ext cx="4536504" cy="30243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3689648" y="260648"/>
            <a:ext cx="5454352" cy="784830"/>
          </a:xfrm>
          <a:prstGeom prst="rect">
            <a:avLst/>
          </a:prstGeom>
        </p:spPr>
        <p:txBody>
          <a:bodyPr wrap="square">
            <a:spAutoFit/>
          </a:bodyPr>
          <a:lstStyle/>
          <a:p>
            <a:pPr algn="ctr">
              <a:spcBef>
                <a:spcPct val="50000"/>
              </a:spcBef>
            </a:pPr>
            <a:r>
              <a:rPr lang="tr-TR" b="1" dirty="0">
                <a:solidFill>
                  <a:srgbClr val="00B050"/>
                </a:solidFill>
              </a:rPr>
              <a:t>GÜVEN VERİCİ, DESTEKLEYİCİ </a:t>
            </a:r>
          </a:p>
          <a:p>
            <a:pPr algn="ctr">
              <a:spcBef>
                <a:spcPct val="50000"/>
              </a:spcBef>
            </a:pPr>
            <a:r>
              <a:rPr lang="tr-TR" b="1" dirty="0">
                <a:solidFill>
                  <a:srgbClr val="00B050"/>
                </a:solidFill>
              </a:rPr>
              <a:t>VE HOŞGÖRÜLÜ TUTUM</a:t>
            </a:r>
          </a:p>
        </p:txBody>
      </p:sp>
      <p:sp>
        <p:nvSpPr>
          <p:cNvPr id="4" name="3 Dikdörtgen"/>
          <p:cNvSpPr/>
          <p:nvPr/>
        </p:nvSpPr>
        <p:spPr>
          <a:xfrm>
            <a:off x="4139952" y="1124744"/>
            <a:ext cx="4572000" cy="4939814"/>
          </a:xfrm>
          <a:prstGeom prst="rect">
            <a:avLst/>
          </a:prstGeom>
        </p:spPr>
        <p:txBody>
          <a:bodyPr>
            <a:spAutoFit/>
          </a:bodyPr>
          <a:lstStyle/>
          <a:p>
            <a:pPr>
              <a:spcBef>
                <a:spcPct val="50000"/>
              </a:spcBef>
            </a:pPr>
            <a:r>
              <a:rPr lang="tr-TR" b="1" dirty="0"/>
              <a:t>DAVRANIŞ:</a:t>
            </a:r>
            <a:r>
              <a:rPr lang="tr-TR" dirty="0"/>
              <a:t> </a:t>
            </a:r>
            <a:r>
              <a:rPr lang="tr-TR" b="1" dirty="0"/>
              <a:t>Ana-babanın çocuklarına karşı hoşgörü sahibi olmaları, onları desteklemeleri, çocukların bazı kısıtlamalar dışında, arzularını diledikleri biçimde gerçekleştirmelerine izin vermeleri anlamına gelir. Evde kabul edilen ve edilmeyen davranışların sınırları bellidir. Bu sınırlar içinde çocuk özgürdür çocuğun söz hakkı vardır, duygu ve düşüncelerine saygı duyulur ve çocuk kendini rahatlıkla ifade eder. Davranışlar kabul görür ve onaylanır. Çocuk sevgi, güven, teşvik görür ve yetişkinler tarafından dinlenir. Çocuk, ikna ederek denetlenir. Anne baba tutarlıdır ve çocuk tarafından anlaşılabilir davranışlar sergiler.</a:t>
            </a:r>
          </a:p>
          <a:p>
            <a:pPr>
              <a:spcBef>
                <a:spcPct val="50000"/>
              </a:spcBef>
            </a:pPr>
            <a:r>
              <a:rPr lang="tr-TR" b="1" dirty="0"/>
              <a:t>SONUÇ</a:t>
            </a:r>
            <a:r>
              <a:rPr lang="tr-TR" dirty="0"/>
              <a:t>: </a:t>
            </a:r>
            <a:r>
              <a:rPr lang="tr-TR" b="1" dirty="0"/>
              <a:t>Çocuk özgüven kazanır ve kendine kendine karar verip sorumluluk taşımasını öğrenir. Çocuk, girişim yeteneğine sahip olur.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Dikdörtgen"/>
          <p:cNvSpPr/>
          <p:nvPr/>
        </p:nvSpPr>
        <p:spPr>
          <a:xfrm>
            <a:off x="5868144" y="260648"/>
            <a:ext cx="1002197" cy="369332"/>
          </a:xfrm>
          <a:prstGeom prst="rect">
            <a:avLst/>
          </a:prstGeom>
        </p:spPr>
        <p:txBody>
          <a:bodyPr wrap="none">
            <a:spAutoFit/>
          </a:bodyPr>
          <a:lstStyle/>
          <a:p>
            <a:pPr algn="ctr">
              <a:spcBef>
                <a:spcPct val="50000"/>
              </a:spcBef>
            </a:pPr>
            <a:r>
              <a:rPr lang="tr-TR" b="1" dirty="0">
                <a:solidFill>
                  <a:srgbClr val="00B050"/>
                </a:solidFill>
              </a:rPr>
              <a:t>İLETİŞİM</a:t>
            </a:r>
          </a:p>
        </p:txBody>
      </p:sp>
      <p:sp>
        <p:nvSpPr>
          <p:cNvPr id="4" name="3 Dikdörtgen"/>
          <p:cNvSpPr/>
          <p:nvPr/>
        </p:nvSpPr>
        <p:spPr>
          <a:xfrm>
            <a:off x="4139952" y="548680"/>
            <a:ext cx="4572000" cy="646331"/>
          </a:xfrm>
          <a:prstGeom prst="rect">
            <a:avLst/>
          </a:prstGeom>
        </p:spPr>
        <p:txBody>
          <a:bodyPr>
            <a:spAutoFit/>
          </a:bodyPr>
          <a:lstStyle/>
          <a:p>
            <a:pPr>
              <a:spcBef>
                <a:spcPct val="50000"/>
              </a:spcBef>
            </a:pPr>
            <a:r>
              <a:rPr lang="tr-TR" b="1" dirty="0"/>
              <a:t>Nitelikleri ne olursa olsun iki sistem arasındaki bilgi alışverişi iletişim olarak tanımlanabilir.</a:t>
            </a:r>
          </a:p>
        </p:txBody>
      </p:sp>
      <p:sp>
        <p:nvSpPr>
          <p:cNvPr id="5" name="4 Dikdörtgen"/>
          <p:cNvSpPr/>
          <p:nvPr/>
        </p:nvSpPr>
        <p:spPr>
          <a:xfrm>
            <a:off x="5383312" y="1124744"/>
            <a:ext cx="2015295" cy="369332"/>
          </a:xfrm>
          <a:prstGeom prst="rect">
            <a:avLst/>
          </a:prstGeom>
        </p:spPr>
        <p:txBody>
          <a:bodyPr wrap="none">
            <a:spAutoFit/>
          </a:bodyPr>
          <a:lstStyle/>
          <a:p>
            <a:pPr algn="ctr">
              <a:spcBef>
                <a:spcPct val="50000"/>
              </a:spcBef>
            </a:pPr>
            <a:r>
              <a:rPr lang="tr-TR" b="1" dirty="0">
                <a:solidFill>
                  <a:srgbClr val="00B050"/>
                </a:solidFill>
              </a:rPr>
              <a:t>Başarılı Bir İletişim</a:t>
            </a:r>
          </a:p>
        </p:txBody>
      </p:sp>
      <p:sp>
        <p:nvSpPr>
          <p:cNvPr id="6" name="5 Dikdörtgen"/>
          <p:cNvSpPr/>
          <p:nvPr/>
        </p:nvSpPr>
        <p:spPr>
          <a:xfrm>
            <a:off x="4139952" y="2780928"/>
            <a:ext cx="4572000" cy="3693319"/>
          </a:xfrm>
          <a:prstGeom prst="rect">
            <a:avLst/>
          </a:prstGeom>
        </p:spPr>
        <p:txBody>
          <a:bodyPr>
            <a:spAutoFit/>
          </a:bodyPr>
          <a:lstStyle/>
          <a:p>
            <a:pPr marL="457200" indent="-457200">
              <a:spcBef>
                <a:spcPct val="50000"/>
              </a:spcBef>
              <a:buFontTx/>
              <a:buAutoNum type="arabicPeriod"/>
            </a:pPr>
            <a:r>
              <a:rPr lang="tr-TR" b="1" dirty="0"/>
              <a:t>Karşımızdaki kişilere saygı duymak, onların varlığını kabul etmek, önemli ve değerli olduklarını hissettirmek, olduğu gibi benimsemek anlamını taşır.</a:t>
            </a:r>
          </a:p>
          <a:p>
            <a:pPr marL="457200" indent="-457200">
              <a:spcBef>
                <a:spcPct val="50000"/>
              </a:spcBef>
              <a:buFontTx/>
              <a:buAutoNum type="arabicPeriod"/>
            </a:pPr>
            <a:r>
              <a:rPr lang="tr-TR" b="1" dirty="0"/>
              <a:t>Gerçekçi ve doğal davranmak, abartıdan uzak, olduğu gibi davranmaktır.</a:t>
            </a:r>
          </a:p>
          <a:p>
            <a:pPr marL="457200" indent="-457200">
              <a:spcBef>
                <a:spcPct val="50000"/>
              </a:spcBef>
              <a:buFontTx/>
              <a:buAutoNum type="arabicPeriod"/>
            </a:pPr>
            <a:r>
              <a:rPr lang="tr-TR" b="1" dirty="0"/>
              <a:t>İletişimin belki de en önemi öğesi empatidir. Empati, bir anlamda, dış dünyayı karşımızdaki kişinin penceresinden görmeye çalışmaktır. Kurulan bu duygu ortaklığı, iletişimi güçlü kılar.</a:t>
            </a:r>
          </a:p>
        </p:txBody>
      </p:sp>
      <p:pic>
        <p:nvPicPr>
          <p:cNvPr id="17410" name="Picture 2" descr="C:\Users\Mert\Desktop\banner1_1.jpg"/>
          <p:cNvPicPr>
            <a:picLocks noChangeAspect="1" noChangeArrowheads="1"/>
          </p:cNvPicPr>
          <p:nvPr/>
        </p:nvPicPr>
        <p:blipFill>
          <a:blip r:embed="rId3" cstate="print"/>
          <a:srcRect/>
          <a:stretch>
            <a:fillRect/>
          </a:stretch>
        </p:blipFill>
        <p:spPr bwMode="auto">
          <a:xfrm>
            <a:off x="4283968" y="1484784"/>
            <a:ext cx="4320480" cy="1296144"/>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1789</Words>
  <Application>Microsoft Office PowerPoint</Application>
  <PresentationFormat>Ekran Gösterisi (4:3)</PresentationFormat>
  <Paragraphs>128</Paragraphs>
  <Slides>23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23</vt:i4>
      </vt:variant>
    </vt:vector>
  </HeadingPairs>
  <TitlesOfParts>
    <vt:vector size="26"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Mert Kaya</dc:creator>
  <cp:lastModifiedBy>ekol</cp:lastModifiedBy>
  <cp:revision>34</cp:revision>
  <dcterms:created xsi:type="dcterms:W3CDTF">2017-01-30T09:43:14Z</dcterms:created>
  <dcterms:modified xsi:type="dcterms:W3CDTF">2022-02-14T07:02:50Z</dcterms:modified>
</cp:coreProperties>
</file>