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sldIdLst>
    <p:sldId id="256" r:id="rId2"/>
    <p:sldId id="257" r:id="rId3"/>
    <p:sldId id="258"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7724C02-45ED-4678-BFAA-5EC54FEF4108}" type="datetimeFigureOut">
              <a:rPr lang="tr-TR" smtClean="0"/>
              <a:t>14.2.2022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11A32A-1795-47DD-A119-0332C5E5658E}"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7724C02-45ED-4678-BFAA-5EC54FEF4108}" type="datetimeFigureOut">
              <a:rPr lang="tr-TR" smtClean="0"/>
              <a:t>14.2.2022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11A32A-1795-47DD-A119-0332C5E5658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7724C02-45ED-4678-BFAA-5EC54FEF4108}" type="datetimeFigureOut">
              <a:rPr lang="tr-TR" smtClean="0"/>
              <a:t>14.2.2022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11A32A-1795-47DD-A119-0332C5E5658E}"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5"/>
            <a:ext cx="8229600" cy="1143000"/>
          </a:xfrm>
        </p:spPr>
        <p:txBody>
          <a:bodyPr/>
          <a:lstStyle/>
          <a:p>
            <a:r>
              <a:rPr lang="en-US"/>
              <a:t>Click to edit Master title style</a:t>
            </a:r>
            <a:endParaRPr lang="tr-TR"/>
          </a:p>
        </p:txBody>
      </p:sp>
      <p:sp>
        <p:nvSpPr>
          <p:cNvPr id="3" name="Table Placeholder 2"/>
          <p:cNvSpPr>
            <a:spLocks noGrp="1"/>
          </p:cNvSpPr>
          <p:nvPr>
            <p:ph type="tbl" idx="1"/>
          </p:nvPr>
        </p:nvSpPr>
        <p:spPr>
          <a:xfrm>
            <a:off x="457200" y="1600200"/>
            <a:ext cx="8229600" cy="4525963"/>
          </a:xfrm>
        </p:spPr>
        <p:txBody>
          <a:bodyPr/>
          <a:lstStyle/>
          <a:p>
            <a:pPr lvl="0"/>
            <a:endParaRPr lang="tr-TR"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tr-T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tr-T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4290410B-8FB7-479C-8E41-C77CBF5D0E94}" type="slidenum">
              <a:rPr lang="tr-TR"/>
              <a:pPr>
                <a:defRPr/>
              </a:pPr>
              <a:t>‹#›</a:t>
            </a:fld>
            <a:endParaRPr lang="tr-TR"/>
          </a:p>
        </p:txBody>
      </p:sp>
    </p:spTree>
    <p:extLst>
      <p:ext uri="{BB962C8B-B14F-4D97-AF65-F5344CB8AC3E}">
        <p14:creationId xmlns:p14="http://schemas.microsoft.com/office/powerpoint/2010/main" val="3452694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2207C0EC-14DC-49C4-A722-01572E5FE975}" type="slidenum">
              <a:rPr lang="tr-TR"/>
              <a:pPr>
                <a:defRPr/>
              </a:pPr>
              <a:t>‹#›</a:t>
            </a:fld>
            <a:endParaRPr lang="tr-TR"/>
          </a:p>
        </p:txBody>
      </p:sp>
    </p:spTree>
    <p:extLst>
      <p:ext uri="{BB962C8B-B14F-4D97-AF65-F5344CB8AC3E}">
        <p14:creationId xmlns:p14="http://schemas.microsoft.com/office/powerpoint/2010/main" val="370120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7724C02-45ED-4678-BFAA-5EC54FEF4108}" type="datetimeFigureOut">
              <a:rPr lang="tr-TR" smtClean="0"/>
              <a:t>14.2.2022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11A32A-1795-47DD-A119-0332C5E5658E}"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7724C02-45ED-4678-BFAA-5EC54FEF4108}" type="datetimeFigureOut">
              <a:rPr lang="tr-TR" smtClean="0"/>
              <a:t>14.2.2022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11A32A-1795-47DD-A119-0332C5E5658E}"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7724C02-45ED-4678-BFAA-5EC54FEF4108}" type="datetimeFigureOut">
              <a:rPr lang="tr-TR" smtClean="0"/>
              <a:t>14.2.2022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811A32A-1795-47DD-A119-0332C5E5658E}"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77724C02-45ED-4678-BFAA-5EC54FEF4108}" type="datetimeFigureOut">
              <a:rPr lang="tr-TR" smtClean="0"/>
              <a:t>14.2.2022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811A32A-1795-47DD-A119-0332C5E5658E}"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77724C02-45ED-4678-BFAA-5EC54FEF4108}" type="datetimeFigureOut">
              <a:rPr lang="tr-TR" smtClean="0"/>
              <a:t>14.2.2022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811A32A-1795-47DD-A119-0332C5E5658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4C02-45ED-4678-BFAA-5EC54FEF4108}" type="datetimeFigureOut">
              <a:rPr lang="tr-TR" smtClean="0"/>
              <a:t>14.2.2022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811A32A-1795-47DD-A119-0332C5E5658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7724C02-45ED-4678-BFAA-5EC54FEF4108}" type="datetimeFigureOut">
              <a:rPr lang="tr-TR" smtClean="0"/>
              <a:t>14.2.2022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811A32A-1795-47DD-A119-0332C5E5658E}"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77724C02-45ED-4678-BFAA-5EC54FEF4108}" type="datetimeFigureOut">
              <a:rPr lang="tr-TR" smtClean="0"/>
              <a:t>14.2.2022</a:t>
            </a:fld>
            <a:endParaRPr lang="tr-TR"/>
          </a:p>
        </p:txBody>
      </p:sp>
      <p:sp>
        <p:nvSpPr>
          <p:cNvPr id="9" name="Slide Number Placeholder 8"/>
          <p:cNvSpPr>
            <a:spLocks noGrp="1"/>
          </p:cNvSpPr>
          <p:nvPr>
            <p:ph type="sldNum" sz="quarter" idx="11"/>
          </p:nvPr>
        </p:nvSpPr>
        <p:spPr/>
        <p:txBody>
          <a:bodyPr/>
          <a:lstStyle/>
          <a:p>
            <a:fld id="{4811A32A-1795-47DD-A119-0332C5E5658E}"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811A32A-1795-47DD-A119-0332C5E5658E}"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7724C02-45ED-4678-BFAA-5EC54FEF4108}" type="datetimeFigureOut">
              <a:rPr lang="tr-TR" smtClean="0"/>
              <a:t>14.2.2022</a:t>
            </a:fld>
            <a:endParaRPr lang="tr-T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196752"/>
            <a:ext cx="8060432" cy="2808312"/>
          </a:xfrm>
        </p:spPr>
        <p:txBody>
          <a:bodyPr>
            <a:normAutofit/>
          </a:bodyPr>
          <a:lstStyle/>
          <a:p>
            <a:r>
              <a:rPr lang="tr-TR" sz="7200" b="1" dirty="0" smtClean="0">
                <a:solidFill>
                  <a:schemeClr val="tx2">
                    <a:lumMod val="50000"/>
                  </a:schemeClr>
                </a:solidFill>
              </a:rPr>
              <a:t>ERGENLİK DÖNEMİ VE ÖZELLİKLERİ</a:t>
            </a:r>
            <a:endParaRPr lang="tr-TR" sz="7200" b="1" dirty="0">
              <a:solidFill>
                <a:schemeClr val="tx2">
                  <a:lumMod val="50000"/>
                </a:schemeClr>
              </a:solidFill>
            </a:endParaRPr>
          </a:p>
        </p:txBody>
      </p:sp>
    </p:spTree>
    <p:extLst>
      <p:ext uri="{BB962C8B-B14F-4D97-AF65-F5344CB8AC3E}">
        <p14:creationId xmlns:p14="http://schemas.microsoft.com/office/powerpoint/2010/main" val="103199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effectLst/>
              </a:rPr>
              <a:t>Ergenlik Dönemi Sağlık Problemleri</a:t>
            </a:r>
            <a:endParaRPr lang="tr-TR" dirty="0"/>
          </a:p>
        </p:txBody>
      </p:sp>
      <p:sp>
        <p:nvSpPr>
          <p:cNvPr id="3" name="Metin Yer Tutucusu 2"/>
          <p:cNvSpPr>
            <a:spLocks noGrp="1"/>
          </p:cNvSpPr>
          <p:nvPr>
            <p:ph type="body" sz="half" idx="1"/>
          </p:nvPr>
        </p:nvSpPr>
        <p:spPr>
          <a:xfrm>
            <a:off x="539552" y="2276872"/>
            <a:ext cx="7704856" cy="3691086"/>
          </a:xfrm>
        </p:spPr>
        <p:txBody>
          <a:bodyPr/>
          <a:lstStyle/>
          <a:p>
            <a:r>
              <a:rPr lang="tr-TR" sz="3200" dirty="0"/>
              <a:t>1. Ergenlik dönemi </a:t>
            </a:r>
            <a:r>
              <a:rPr lang="tr-TR" sz="3200" dirty="0" smtClean="0"/>
              <a:t>ruhsal </a:t>
            </a:r>
            <a:r>
              <a:rPr lang="tr-TR" sz="3200" dirty="0"/>
              <a:t>sıkıntıları </a:t>
            </a:r>
            <a:endParaRPr lang="tr-TR" sz="3200" dirty="0" smtClean="0"/>
          </a:p>
          <a:p>
            <a:r>
              <a:rPr lang="tr-TR" sz="3200" dirty="0" smtClean="0"/>
              <a:t>2</a:t>
            </a:r>
            <a:r>
              <a:rPr lang="tr-TR" sz="3200" dirty="0"/>
              <a:t>. Ergenlik Dönemi Depresyonları </a:t>
            </a:r>
            <a:endParaRPr lang="tr-TR" sz="3200" dirty="0" smtClean="0"/>
          </a:p>
          <a:p>
            <a:r>
              <a:rPr lang="sv-SE" sz="3200" dirty="0"/>
              <a:t>3. Sigara ve Alkol Kullanımı </a:t>
            </a:r>
            <a:endParaRPr lang="tr-TR" sz="3200" dirty="0" smtClean="0"/>
          </a:p>
          <a:p>
            <a:r>
              <a:rPr lang="tr-TR" sz="3200" dirty="0"/>
              <a:t>4. Uyuşturucu Kullanmaya Başlayan Genci Nasıl Tanıyabiliriz</a:t>
            </a:r>
            <a:r>
              <a:rPr lang="tr-TR" sz="3200" dirty="0" smtClean="0"/>
              <a:t>?</a:t>
            </a:r>
          </a:p>
          <a:p>
            <a:pPr marL="0" indent="0">
              <a:buNone/>
            </a:pPr>
            <a:endParaRPr lang="tr-TR" dirty="0"/>
          </a:p>
        </p:txBody>
      </p:sp>
      <p:pic>
        <p:nvPicPr>
          <p:cNvPr id="1026" name="Picture 2" descr="http://www.fenokulu.net/ergenlik1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5013176"/>
            <a:ext cx="1762125"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93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2656"/>
            <a:ext cx="8496944" cy="1143000"/>
          </a:xfrm>
        </p:spPr>
        <p:txBody>
          <a:bodyPr>
            <a:normAutofit fontScale="90000"/>
          </a:bodyPr>
          <a:lstStyle/>
          <a:p>
            <a:r>
              <a:rPr lang="tr-TR" b="1" dirty="0"/>
              <a:t>Ergenlik </a:t>
            </a:r>
            <a:r>
              <a:rPr lang="tr-TR" b="1" dirty="0" smtClean="0"/>
              <a:t>Dönemi Ruhsal Sıkıntıları </a:t>
            </a:r>
            <a:endParaRPr lang="tr-TR" b="1" dirty="0"/>
          </a:p>
        </p:txBody>
      </p:sp>
      <p:sp>
        <p:nvSpPr>
          <p:cNvPr id="3" name="Metin Yer Tutucusu 2"/>
          <p:cNvSpPr>
            <a:spLocks noGrp="1"/>
          </p:cNvSpPr>
          <p:nvPr>
            <p:ph type="body" sz="half" idx="1"/>
          </p:nvPr>
        </p:nvSpPr>
        <p:spPr>
          <a:xfrm>
            <a:off x="323528" y="1772816"/>
            <a:ext cx="7848872" cy="4320480"/>
          </a:xfrm>
        </p:spPr>
        <p:txBody>
          <a:bodyPr>
            <a:normAutofit/>
          </a:bodyPr>
          <a:lstStyle/>
          <a:p>
            <a:r>
              <a:rPr lang="tr-TR" sz="3600" dirty="0" smtClean="0"/>
              <a:t>Ruhsal hastalık, insanın duygu, düşünce ve davranışlarında olağan dışı sapmaların ayrılıkların bulunmasıdır, diye tanımlanabilir. Ruhsal hastalık belirtileri rahatsız edici, acı verici, kişiyi ve çevresini mutsuz eden türden belirtilerdir.</a:t>
            </a:r>
            <a:endParaRPr lang="tr-TR" sz="3600" dirty="0"/>
          </a:p>
        </p:txBody>
      </p:sp>
    </p:spTree>
    <p:extLst>
      <p:ext uri="{BB962C8B-B14F-4D97-AF65-F5344CB8AC3E}">
        <p14:creationId xmlns:p14="http://schemas.microsoft.com/office/powerpoint/2010/main" val="2974558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2656"/>
            <a:ext cx="7793037" cy="1143000"/>
          </a:xfrm>
        </p:spPr>
        <p:txBody>
          <a:bodyPr>
            <a:normAutofit fontScale="90000"/>
          </a:bodyPr>
          <a:lstStyle/>
          <a:p>
            <a:r>
              <a:rPr lang="tr-TR" b="1" dirty="0"/>
              <a:t>Ergenlik Dönemi Depresyonları</a:t>
            </a:r>
          </a:p>
        </p:txBody>
      </p:sp>
      <p:sp>
        <p:nvSpPr>
          <p:cNvPr id="3" name="Metin Yer Tutucusu 2"/>
          <p:cNvSpPr>
            <a:spLocks noGrp="1"/>
          </p:cNvSpPr>
          <p:nvPr>
            <p:ph type="body" sz="half" idx="1"/>
          </p:nvPr>
        </p:nvSpPr>
        <p:spPr>
          <a:xfrm>
            <a:off x="467544" y="1484784"/>
            <a:ext cx="7704856" cy="4752528"/>
          </a:xfrm>
        </p:spPr>
        <p:txBody>
          <a:bodyPr>
            <a:noAutofit/>
          </a:bodyPr>
          <a:lstStyle/>
          <a:p>
            <a:r>
              <a:rPr lang="tr-TR" sz="2800" dirty="0" smtClean="0">
                <a:latin typeface="Berlin Sans FB" panose="020E0602020502020306" pitchFamily="34" charset="0"/>
              </a:rPr>
              <a:t>Depresyon, gençlik çağında tüm belirtileriyle çok seyrek olarak görülür. Ergenlik çağından önce süper egonun gelişmemiş olması, çocuğun kendini gözleme ve eleştirme yetisinin zayıflığı, dışa dönüklüğü, dürtülerin dinginleşmemiş oluşu nedeniyle durgunluk, çökkünlük, umutsuzluk, kendini suçlama gibi temel depresyon belirtileri apaçık ortaya çıkmazlar; çıksa da sürekli olmazlar. Başka bir deyişle, üst benlik, benliği ve dürtüleri tama egemenliği altına alamaz.</a:t>
            </a:r>
            <a:endParaRPr lang="tr-TR" sz="2800" dirty="0">
              <a:latin typeface="Berlin Sans FB" panose="020E0602020502020306" pitchFamily="34" charset="0"/>
            </a:endParaRPr>
          </a:p>
        </p:txBody>
      </p:sp>
    </p:spTree>
    <p:extLst>
      <p:ext uri="{BB962C8B-B14F-4D97-AF65-F5344CB8AC3E}">
        <p14:creationId xmlns:p14="http://schemas.microsoft.com/office/powerpoint/2010/main" val="811677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88640"/>
            <a:ext cx="7793037" cy="795238"/>
          </a:xfrm>
        </p:spPr>
        <p:txBody>
          <a:bodyPr>
            <a:normAutofit/>
          </a:bodyPr>
          <a:lstStyle/>
          <a:p>
            <a:r>
              <a:rPr lang="tr-TR" dirty="0"/>
              <a:t>Sigara ve Alkol Kullanımı</a:t>
            </a:r>
          </a:p>
        </p:txBody>
      </p:sp>
      <p:sp>
        <p:nvSpPr>
          <p:cNvPr id="3" name="Metin Yer Tutucusu 2"/>
          <p:cNvSpPr>
            <a:spLocks noGrp="1"/>
          </p:cNvSpPr>
          <p:nvPr>
            <p:ph type="body" sz="half" idx="1"/>
          </p:nvPr>
        </p:nvSpPr>
        <p:spPr>
          <a:xfrm>
            <a:off x="467544" y="1196752"/>
            <a:ext cx="7776864" cy="5112568"/>
          </a:xfrm>
        </p:spPr>
        <p:txBody>
          <a:bodyPr>
            <a:normAutofit lnSpcReduction="10000"/>
          </a:bodyPr>
          <a:lstStyle/>
          <a:p>
            <a:r>
              <a:rPr lang="tr-TR" sz="2400" b="1" i="1" dirty="0" smtClean="0"/>
              <a:t>Sigara ve alkol kullanımının başlaması genellikle ergenlik döneminde olur. Yapılan bir araştırma da göstermiştir ki; </a:t>
            </a:r>
          </a:p>
          <a:p>
            <a:pPr marL="114300" indent="0">
              <a:buNone/>
            </a:pPr>
            <a:r>
              <a:rPr lang="tr-TR" sz="2400" b="1" i="1" dirty="0" smtClean="0"/>
              <a:t/>
            </a:r>
            <a:br>
              <a:rPr lang="tr-TR" sz="2400" b="1" i="1" dirty="0" smtClean="0"/>
            </a:br>
            <a:r>
              <a:rPr lang="tr-TR" sz="2400" b="1" i="1" dirty="0" smtClean="0"/>
              <a:t>• Anne ya da baba sigara veya alkol kullanıyorsa,</a:t>
            </a:r>
          </a:p>
          <a:p>
            <a:pPr marL="114300" indent="0">
              <a:buNone/>
            </a:pPr>
            <a:r>
              <a:rPr lang="tr-TR" sz="2400" b="1" i="1" dirty="0" smtClean="0"/>
              <a:t/>
            </a:r>
            <a:br>
              <a:rPr lang="tr-TR" sz="2400" b="1" i="1" dirty="0" smtClean="0"/>
            </a:br>
            <a:r>
              <a:rPr lang="tr-TR" sz="2400" b="1" i="1" dirty="0" smtClean="0"/>
              <a:t>• Arkadaş grubunda sigara ve alkol kullanan varsa, </a:t>
            </a:r>
          </a:p>
          <a:p>
            <a:pPr marL="114300" indent="0">
              <a:buNone/>
            </a:pPr>
            <a:r>
              <a:rPr lang="tr-TR" sz="2400" b="1" i="1" dirty="0" smtClean="0"/>
              <a:t/>
            </a:r>
            <a:br>
              <a:rPr lang="tr-TR" sz="2400" b="1" i="1" dirty="0" smtClean="0"/>
            </a:br>
            <a:r>
              <a:rPr lang="tr-TR" sz="2400" b="1" i="1" dirty="0" smtClean="0"/>
              <a:t>• Öğretmenlerinin sigara veya alkol kullandığını okulda veya dışarıda görüyorsa, </a:t>
            </a:r>
          </a:p>
          <a:p>
            <a:pPr marL="114300" indent="0">
              <a:buNone/>
            </a:pPr>
            <a:endParaRPr lang="tr-TR" sz="2400" b="1" i="1" dirty="0" smtClean="0"/>
          </a:p>
          <a:p>
            <a:r>
              <a:rPr lang="tr-TR" sz="2400" b="1" i="1" dirty="0" smtClean="0"/>
              <a:t>gencin kullanmaya başlama riski de artmaktadır. Bu konuda öncelikle yetişkinlerin olumlu model olması gerekir. </a:t>
            </a:r>
            <a:r>
              <a:rPr lang="tr-TR" b="1" i="1" dirty="0" smtClean="0"/>
              <a:t/>
            </a:r>
            <a:br>
              <a:rPr lang="tr-TR" b="1" i="1" dirty="0" smtClean="0"/>
            </a:br>
            <a:r>
              <a:rPr lang="tr-TR" b="1" i="1" dirty="0" smtClean="0"/>
              <a:t> </a:t>
            </a:r>
            <a:endParaRPr lang="tr-TR" b="1" i="1" dirty="0"/>
          </a:p>
        </p:txBody>
      </p:sp>
    </p:spTree>
    <p:extLst>
      <p:ext uri="{BB962C8B-B14F-4D97-AF65-F5344CB8AC3E}">
        <p14:creationId xmlns:p14="http://schemas.microsoft.com/office/powerpoint/2010/main" val="2586490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620688"/>
            <a:ext cx="7793037" cy="1143000"/>
          </a:xfrm>
        </p:spPr>
        <p:txBody>
          <a:bodyPr>
            <a:normAutofit fontScale="90000"/>
          </a:bodyPr>
          <a:lstStyle/>
          <a:p>
            <a:r>
              <a:rPr lang="tr-TR" dirty="0"/>
              <a:t>Uyuşturucu Kullanmaya Başlayan Genci Nasıl Tanıyabiliriz? </a:t>
            </a:r>
          </a:p>
        </p:txBody>
      </p:sp>
      <p:sp>
        <p:nvSpPr>
          <p:cNvPr id="3" name="Metin Yer Tutucusu 2"/>
          <p:cNvSpPr>
            <a:spLocks noGrp="1"/>
          </p:cNvSpPr>
          <p:nvPr>
            <p:ph type="body" sz="half" idx="1"/>
          </p:nvPr>
        </p:nvSpPr>
        <p:spPr>
          <a:xfrm>
            <a:off x="395536" y="2204864"/>
            <a:ext cx="8208912" cy="3855641"/>
          </a:xfrm>
        </p:spPr>
        <p:txBody>
          <a:bodyPr>
            <a:normAutofit/>
          </a:bodyPr>
          <a:lstStyle/>
          <a:p>
            <a:pPr marL="0" indent="0">
              <a:buNone/>
            </a:pPr>
            <a:r>
              <a:rPr lang="tr-TR" sz="3200" dirty="0" smtClean="0"/>
              <a:t>• Birden ortaya çıkan davranış değişikliği, </a:t>
            </a:r>
          </a:p>
          <a:p>
            <a:pPr marL="0" indent="0">
              <a:buNone/>
            </a:pPr>
            <a:r>
              <a:rPr lang="tr-TR" sz="3200" dirty="0" smtClean="0"/>
              <a:t/>
            </a:r>
            <a:br>
              <a:rPr lang="tr-TR" sz="3200" dirty="0" smtClean="0"/>
            </a:br>
            <a:r>
              <a:rPr lang="tr-TR" sz="3200" dirty="0" smtClean="0"/>
              <a:t>• Zaman zaman aşırı sinirlilik, gereksiz tepki, anlamsız kaygı, sıkıntı, </a:t>
            </a:r>
          </a:p>
          <a:p>
            <a:pPr marL="0" indent="0">
              <a:buNone/>
            </a:pPr>
            <a:r>
              <a:rPr lang="tr-TR" sz="3200" dirty="0" smtClean="0"/>
              <a:t/>
            </a:r>
            <a:br>
              <a:rPr lang="tr-TR" sz="3200" dirty="0" smtClean="0"/>
            </a:br>
            <a:r>
              <a:rPr lang="tr-TR" sz="3200" dirty="0" smtClean="0"/>
              <a:t>• Ağızda kuruluk, salyada azalma, </a:t>
            </a:r>
            <a:endParaRPr lang="tr-TR" sz="3200" dirty="0"/>
          </a:p>
        </p:txBody>
      </p:sp>
    </p:spTree>
    <p:extLst>
      <p:ext uri="{BB962C8B-B14F-4D97-AF65-F5344CB8AC3E}">
        <p14:creationId xmlns:p14="http://schemas.microsoft.com/office/powerpoint/2010/main" val="1835774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683568" y="908720"/>
            <a:ext cx="8136904" cy="5223793"/>
          </a:xfrm>
        </p:spPr>
        <p:txBody>
          <a:bodyPr>
            <a:normAutofit/>
          </a:bodyPr>
          <a:lstStyle/>
          <a:p>
            <a:pPr marL="0" indent="0">
              <a:buNone/>
            </a:pPr>
            <a:r>
              <a:rPr lang="tr-TR" sz="3200" dirty="0" smtClean="0"/>
              <a:t>• Konuşmada güçlük, peltek konuşma, </a:t>
            </a:r>
          </a:p>
          <a:p>
            <a:pPr marL="0" indent="0">
              <a:buNone/>
            </a:pPr>
            <a:r>
              <a:rPr lang="tr-TR" sz="3200" dirty="0" smtClean="0"/>
              <a:t/>
            </a:r>
            <a:br>
              <a:rPr lang="tr-TR" sz="3200" dirty="0" smtClean="0"/>
            </a:br>
            <a:r>
              <a:rPr lang="tr-TR" sz="3200" dirty="0" smtClean="0"/>
              <a:t>• Yürümede dengesizlik, ellerde titreme, </a:t>
            </a:r>
          </a:p>
          <a:p>
            <a:pPr marL="0" indent="0">
              <a:buNone/>
            </a:pPr>
            <a:r>
              <a:rPr lang="tr-TR" sz="3200" dirty="0" smtClean="0"/>
              <a:t/>
            </a:r>
            <a:br>
              <a:rPr lang="tr-TR" sz="3200" dirty="0" smtClean="0"/>
            </a:br>
            <a:r>
              <a:rPr lang="tr-TR" sz="3200" dirty="0" smtClean="0"/>
              <a:t>• Terleme, </a:t>
            </a:r>
          </a:p>
          <a:p>
            <a:pPr marL="0" indent="0">
              <a:buNone/>
            </a:pPr>
            <a:r>
              <a:rPr lang="tr-TR" sz="3200" dirty="0" smtClean="0"/>
              <a:t/>
            </a:r>
            <a:br>
              <a:rPr lang="tr-TR" sz="3200" dirty="0" smtClean="0"/>
            </a:br>
            <a:r>
              <a:rPr lang="tr-TR" sz="3200" dirty="0" smtClean="0"/>
              <a:t>• Uyuklama, dalgınlık, </a:t>
            </a:r>
          </a:p>
          <a:p>
            <a:pPr marL="0" indent="0">
              <a:buNone/>
            </a:pPr>
            <a:r>
              <a:rPr lang="tr-TR" sz="3200" dirty="0" smtClean="0"/>
              <a:t/>
            </a:r>
            <a:br>
              <a:rPr lang="tr-TR" sz="3200" dirty="0" smtClean="0"/>
            </a:br>
            <a:r>
              <a:rPr lang="tr-TR" sz="3200" dirty="0" smtClean="0"/>
              <a:t>• Halsizlik, yorgunluk, </a:t>
            </a:r>
            <a:endParaRPr lang="tr-TR" sz="3200" dirty="0"/>
          </a:p>
        </p:txBody>
      </p:sp>
    </p:spTree>
    <p:extLst>
      <p:ext uri="{BB962C8B-B14F-4D97-AF65-F5344CB8AC3E}">
        <p14:creationId xmlns:p14="http://schemas.microsoft.com/office/powerpoint/2010/main" val="3299231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611560" y="836712"/>
            <a:ext cx="7560840" cy="5256584"/>
          </a:xfrm>
        </p:spPr>
        <p:txBody>
          <a:bodyPr>
            <a:normAutofit/>
          </a:bodyPr>
          <a:lstStyle/>
          <a:p>
            <a:pPr marL="0" indent="0">
              <a:buNone/>
            </a:pPr>
            <a:r>
              <a:rPr lang="tr-TR" sz="3200" dirty="0" smtClean="0"/>
              <a:t>• Alışılmış arkadaş çevresi dışında yeni arkadaşlar edinme, </a:t>
            </a:r>
          </a:p>
          <a:p>
            <a:pPr marL="0" indent="0">
              <a:buNone/>
            </a:pPr>
            <a:r>
              <a:rPr lang="tr-TR" sz="3200" dirty="0" smtClean="0"/>
              <a:t/>
            </a:r>
            <a:br>
              <a:rPr lang="tr-TR" sz="3200" dirty="0" smtClean="0"/>
            </a:br>
            <a:r>
              <a:rPr lang="tr-TR" sz="3200" dirty="0" smtClean="0"/>
              <a:t>• Çevre değiştirme, </a:t>
            </a:r>
          </a:p>
          <a:p>
            <a:pPr marL="0" indent="0">
              <a:buNone/>
            </a:pPr>
            <a:r>
              <a:rPr lang="tr-TR" sz="3200" dirty="0" smtClean="0"/>
              <a:t/>
            </a:r>
            <a:br>
              <a:rPr lang="tr-TR" sz="3200" dirty="0" smtClean="0"/>
            </a:br>
            <a:r>
              <a:rPr lang="tr-TR" sz="3200" dirty="0" smtClean="0"/>
              <a:t>• Sorumluluklardan kaçma, </a:t>
            </a:r>
          </a:p>
          <a:p>
            <a:pPr marL="0" indent="0">
              <a:buNone/>
            </a:pPr>
            <a:r>
              <a:rPr lang="tr-TR" sz="3200" dirty="0" smtClean="0"/>
              <a:t/>
            </a:r>
            <a:br>
              <a:rPr lang="tr-TR" sz="3200" dirty="0" smtClean="0"/>
            </a:br>
            <a:r>
              <a:rPr lang="tr-TR" sz="3200" dirty="0" smtClean="0"/>
              <a:t>• Aşırı para harcama. </a:t>
            </a:r>
            <a:endParaRPr lang="tr-TR" sz="3200" dirty="0"/>
          </a:p>
        </p:txBody>
      </p:sp>
    </p:spTree>
    <p:extLst>
      <p:ext uri="{BB962C8B-B14F-4D97-AF65-F5344CB8AC3E}">
        <p14:creationId xmlns:p14="http://schemas.microsoft.com/office/powerpoint/2010/main" val="1323915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188640"/>
            <a:ext cx="9036496" cy="1143000"/>
          </a:xfrm>
        </p:spPr>
        <p:txBody>
          <a:bodyPr>
            <a:normAutofit fontScale="90000"/>
          </a:bodyPr>
          <a:lstStyle/>
          <a:p>
            <a:pPr algn="ctr"/>
            <a:r>
              <a:rPr lang="tr-TR" dirty="0"/>
              <a:t>Ergen </a:t>
            </a:r>
            <a:r>
              <a:rPr lang="tr-TR" dirty="0" smtClean="0"/>
              <a:t>Ne Hisseder</a:t>
            </a:r>
            <a:r>
              <a:rPr lang="tr-TR" dirty="0"/>
              <a:t>, </a:t>
            </a:r>
            <a:r>
              <a:rPr lang="tr-TR" dirty="0" smtClean="0"/>
              <a:t>Nasıl </a:t>
            </a:r>
            <a:br>
              <a:rPr lang="tr-TR" dirty="0" smtClean="0"/>
            </a:br>
            <a:r>
              <a:rPr lang="tr-TR" dirty="0" smtClean="0"/>
              <a:t>Davranmak İster</a:t>
            </a:r>
            <a:r>
              <a:rPr lang="tr-TR" dirty="0"/>
              <a:t>?</a:t>
            </a:r>
          </a:p>
        </p:txBody>
      </p:sp>
      <p:sp>
        <p:nvSpPr>
          <p:cNvPr id="3" name="Metin Yer Tutucusu 2"/>
          <p:cNvSpPr>
            <a:spLocks noGrp="1"/>
          </p:cNvSpPr>
          <p:nvPr>
            <p:ph type="body" sz="half" idx="1"/>
          </p:nvPr>
        </p:nvSpPr>
        <p:spPr>
          <a:xfrm>
            <a:off x="323528" y="1628800"/>
            <a:ext cx="7920880" cy="4752528"/>
          </a:xfrm>
        </p:spPr>
        <p:txBody>
          <a:bodyPr>
            <a:noAutofit/>
          </a:bodyPr>
          <a:lstStyle/>
          <a:p>
            <a:pPr marL="0" indent="0" algn="just">
              <a:buNone/>
            </a:pPr>
            <a:r>
              <a:rPr lang="tr-TR" sz="2400" dirty="0" smtClean="0"/>
              <a:t>1- Ergenin genel olarak duygularında istikrarsızlık olduğu görülür. Bir gün önce çok mutlu ve enerjik olan ergen ertesi gün kabuğuna çekilmiş ve bitkin olabilir. Duygular anlık olarak bile değişkenlik arz edebilir. Bu nedenle ebeveynin bunu kabul etmesi ve her defasında “Daha dün iyiydin, şimdi ne oldu?” türünde sorgulamalara ve baskıcı yaklaşımlara girmemesi gerekir. </a:t>
            </a:r>
          </a:p>
          <a:p>
            <a:pPr marL="0" indent="0" algn="just">
              <a:buNone/>
            </a:pPr>
            <a:r>
              <a:rPr lang="tr-TR" sz="2400" dirty="0" smtClean="0"/>
              <a:t> </a:t>
            </a:r>
          </a:p>
          <a:p>
            <a:pPr marL="0" indent="0" algn="just">
              <a:buNone/>
            </a:pPr>
            <a:r>
              <a:rPr lang="tr-TR" sz="2400" dirty="0" smtClean="0"/>
              <a:t/>
            </a:r>
            <a:br>
              <a:rPr lang="tr-TR" sz="2400" dirty="0" smtClean="0"/>
            </a:br>
            <a:r>
              <a:rPr lang="tr-TR" sz="2400" dirty="0" smtClean="0"/>
              <a:t>2- Bu dönemde ergen duygularını çok dolu ve coşkulu yaşar. Gerek ses tonu ve vurgulamaları ve gerekse mimikleri önceki döneme göre duygularını daha fazla ifade ediyor niteliktedir.</a:t>
            </a:r>
            <a:endParaRPr lang="tr-TR" sz="2400" dirty="0"/>
          </a:p>
        </p:txBody>
      </p:sp>
    </p:spTree>
    <p:extLst>
      <p:ext uri="{BB962C8B-B14F-4D97-AF65-F5344CB8AC3E}">
        <p14:creationId xmlns:p14="http://schemas.microsoft.com/office/powerpoint/2010/main" val="89637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95536" y="548680"/>
            <a:ext cx="7848872" cy="6120680"/>
          </a:xfrm>
        </p:spPr>
        <p:txBody>
          <a:bodyPr>
            <a:normAutofit/>
          </a:bodyPr>
          <a:lstStyle/>
          <a:p>
            <a:pPr marL="114300" indent="0">
              <a:buNone/>
            </a:pPr>
            <a:r>
              <a:rPr lang="tr-TR" sz="2400" dirty="0" smtClean="0"/>
              <a:t>3- Diğer dönemlere göre daha yoğun hayal kurar ve gerçekten zaman zaman uzaklaşır. Bu hayaller gelecek planlarını kapsayabileceği gibi genellikle karşı cinsle ilgili hayaller olabilmektedir. </a:t>
            </a:r>
          </a:p>
          <a:p>
            <a:pPr marL="114300" indent="0">
              <a:buNone/>
            </a:pPr>
            <a:r>
              <a:rPr lang="tr-TR" sz="2400" dirty="0" smtClean="0"/>
              <a:t/>
            </a:r>
            <a:br>
              <a:rPr lang="tr-TR" sz="2400" dirty="0" smtClean="0"/>
            </a:br>
            <a:r>
              <a:rPr lang="tr-TR" sz="2400" dirty="0" smtClean="0"/>
              <a:t>4- Ergen zaman zaman yalnız kalma isteği içinde olabilir. Odasına çekilen ve yalnız kalmak istediğini söyleyen bir ergenin ciddi bir sorunu olduğu düşünülüp kaygılanılmamalıdır. Ergen kendisi ile baş başa kalıp yaşadıklarının muhasebesini yapma ihtiyacı hissedebilir. </a:t>
            </a:r>
            <a:endParaRPr lang="tr-TR"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436" y="4365104"/>
            <a:ext cx="2357437"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434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539552" y="836712"/>
            <a:ext cx="7848872" cy="5295801"/>
          </a:xfrm>
        </p:spPr>
        <p:txBody>
          <a:bodyPr/>
          <a:lstStyle/>
          <a:p>
            <a:pPr marL="114300" indent="0">
              <a:buNone/>
            </a:pPr>
            <a:r>
              <a:rPr lang="tr-TR" sz="2400" dirty="0" smtClean="0"/>
              <a:t>5- Ergen kendini yorgun hissedebilir, buna bağlı olarak çalışmaya karşı isteksizdir. Vücut enerjisi âdeta büyümeye harcanıyor gibidir. </a:t>
            </a:r>
          </a:p>
          <a:p>
            <a:endParaRPr lang="tr-TR" sz="2400" dirty="0" smtClean="0"/>
          </a:p>
          <a:p>
            <a:pPr marL="114300" indent="0">
              <a:buNone/>
            </a:pPr>
            <a:r>
              <a:rPr lang="tr-TR" sz="2400" dirty="0" smtClean="0"/>
              <a:t/>
            </a:r>
            <a:br>
              <a:rPr lang="tr-TR" sz="2400" dirty="0" smtClean="0"/>
            </a:br>
            <a:r>
              <a:rPr lang="tr-TR" sz="2400" dirty="0" smtClean="0"/>
              <a:t>6- Ergen yaşadığı bedensel değişimlere bağlı olarak çekinebilir ve kendini saklama ve bu değişimlerden çevreyi haberdar etmeme isteği içinde olabilir. </a:t>
            </a:r>
          </a:p>
          <a:p>
            <a:endParaRPr lang="tr-TR" sz="2400" dirty="0" smtClean="0"/>
          </a:p>
          <a:p>
            <a:pPr marL="114300" indent="0">
              <a:buNone/>
            </a:pPr>
            <a:r>
              <a:rPr lang="tr-TR" sz="2400" dirty="0" smtClean="0"/>
              <a:t/>
            </a:r>
            <a:br>
              <a:rPr lang="tr-TR" sz="2400" dirty="0" smtClean="0"/>
            </a:br>
            <a:r>
              <a:rPr lang="tr-TR" sz="2400" dirty="0" smtClean="0"/>
              <a:t>7- Yeni şeyler deneme merakı artmıştır.</a:t>
            </a:r>
            <a:r>
              <a:rPr lang="tr-TR" dirty="0" smtClean="0"/>
              <a:t> </a:t>
            </a:r>
            <a:endParaRPr lang="tr-TR" dirty="0"/>
          </a:p>
        </p:txBody>
      </p:sp>
    </p:spTree>
    <p:extLst>
      <p:ext uri="{BB962C8B-B14F-4D97-AF65-F5344CB8AC3E}">
        <p14:creationId xmlns:p14="http://schemas.microsoft.com/office/powerpoint/2010/main" val="944362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755576" y="548680"/>
            <a:ext cx="7772400" cy="938535"/>
          </a:xfrm>
        </p:spPr>
        <p:txBody>
          <a:bodyPr/>
          <a:lstStyle/>
          <a:p>
            <a:pPr algn="ctr"/>
            <a:r>
              <a:rPr lang="tr-TR" b="1" dirty="0" smtClean="0">
                <a:solidFill>
                  <a:schemeClr val="tx2">
                    <a:lumMod val="50000"/>
                  </a:schemeClr>
                </a:solidFill>
              </a:rPr>
              <a:t>SUNUŞ</a:t>
            </a:r>
            <a:endParaRPr lang="tr-TR" b="1" dirty="0">
              <a:solidFill>
                <a:schemeClr val="tx2">
                  <a:lumMod val="50000"/>
                </a:schemeClr>
              </a:solidFill>
            </a:endParaRPr>
          </a:p>
        </p:txBody>
      </p:sp>
      <p:sp>
        <p:nvSpPr>
          <p:cNvPr id="3" name="İçerik Yer Tutucusu 2"/>
          <p:cNvSpPr>
            <a:spLocks noGrp="1"/>
          </p:cNvSpPr>
          <p:nvPr>
            <p:ph type="subTitle" idx="1"/>
          </p:nvPr>
        </p:nvSpPr>
        <p:spPr>
          <a:xfrm>
            <a:off x="683568" y="1484784"/>
            <a:ext cx="7704856" cy="4680520"/>
          </a:xfrm>
        </p:spPr>
        <p:txBody>
          <a:bodyPr>
            <a:normAutofit fontScale="70000" lnSpcReduction="20000"/>
          </a:bodyPr>
          <a:lstStyle/>
          <a:p>
            <a:endParaRPr lang="tr-TR" dirty="0" smtClean="0"/>
          </a:p>
          <a:p>
            <a:r>
              <a:rPr lang="tr-TR" sz="4500" b="1" dirty="0" smtClean="0">
                <a:solidFill>
                  <a:schemeClr val="tx1">
                    <a:lumMod val="90000"/>
                    <a:lumOff val="10000"/>
                  </a:schemeClr>
                </a:solidFill>
              </a:rPr>
              <a:t>1) Ergenlik nedir?</a:t>
            </a:r>
          </a:p>
          <a:p>
            <a:endParaRPr lang="tr-TR" sz="4500" b="1" dirty="0" smtClean="0">
              <a:solidFill>
                <a:schemeClr val="tx1">
                  <a:lumMod val="90000"/>
                  <a:lumOff val="10000"/>
                </a:schemeClr>
              </a:solidFill>
            </a:endParaRPr>
          </a:p>
          <a:p>
            <a:r>
              <a:rPr lang="tr-TR" sz="4500" b="1" dirty="0" smtClean="0">
                <a:solidFill>
                  <a:schemeClr val="tx1">
                    <a:lumMod val="90000"/>
                    <a:lumOff val="10000"/>
                  </a:schemeClr>
                </a:solidFill>
              </a:rPr>
              <a:t>2) Ergenlik Döneminin Özellikleri</a:t>
            </a:r>
          </a:p>
          <a:p>
            <a:endParaRPr lang="tr-TR" sz="4500" b="1" dirty="0" smtClean="0">
              <a:solidFill>
                <a:schemeClr val="tx1">
                  <a:lumMod val="90000"/>
                  <a:lumOff val="10000"/>
                </a:schemeClr>
              </a:solidFill>
            </a:endParaRPr>
          </a:p>
          <a:p>
            <a:r>
              <a:rPr lang="tr-TR" sz="4500" b="1" dirty="0" smtClean="0">
                <a:solidFill>
                  <a:schemeClr val="tx1">
                    <a:lumMod val="90000"/>
                    <a:lumOff val="10000"/>
                  </a:schemeClr>
                </a:solidFill>
              </a:rPr>
              <a:t>3) Ergenlik Dönemi Sağlık Problemleri</a:t>
            </a:r>
          </a:p>
          <a:p>
            <a:endParaRPr lang="tr-TR" sz="4500" b="1" dirty="0" smtClean="0">
              <a:solidFill>
                <a:schemeClr val="tx1">
                  <a:lumMod val="90000"/>
                  <a:lumOff val="10000"/>
                </a:schemeClr>
              </a:solidFill>
            </a:endParaRPr>
          </a:p>
          <a:p>
            <a:r>
              <a:rPr lang="tr-TR" sz="4500" b="1" dirty="0" smtClean="0">
                <a:solidFill>
                  <a:schemeClr val="tx1">
                    <a:lumMod val="90000"/>
                    <a:lumOff val="10000"/>
                  </a:schemeClr>
                </a:solidFill>
              </a:rPr>
              <a:t>4) Ergenler Nasıl Hisseder? Ne Yapmak İster?</a:t>
            </a:r>
          </a:p>
          <a:p>
            <a:endParaRPr lang="tr-TR" sz="4500" b="1" dirty="0" smtClean="0">
              <a:solidFill>
                <a:schemeClr val="tx1">
                  <a:lumMod val="90000"/>
                  <a:lumOff val="10000"/>
                </a:schemeClr>
              </a:solidFill>
            </a:endParaRPr>
          </a:p>
          <a:p>
            <a:r>
              <a:rPr lang="tr-TR" sz="4500" b="1" dirty="0" smtClean="0">
                <a:solidFill>
                  <a:schemeClr val="tx1">
                    <a:lumMod val="90000"/>
                    <a:lumOff val="10000"/>
                  </a:schemeClr>
                </a:solidFill>
              </a:rPr>
              <a:t>5) Aileye Düşen Görevler.</a:t>
            </a:r>
            <a:endParaRPr lang="tr-TR" sz="4500" b="1" dirty="0">
              <a:solidFill>
                <a:schemeClr val="tx1">
                  <a:lumMod val="90000"/>
                  <a:lumOff val="10000"/>
                </a:schemeClr>
              </a:solidFill>
            </a:endParaRPr>
          </a:p>
        </p:txBody>
      </p:sp>
    </p:spTree>
    <p:extLst>
      <p:ext uri="{BB962C8B-B14F-4D97-AF65-F5344CB8AC3E}">
        <p14:creationId xmlns:p14="http://schemas.microsoft.com/office/powerpoint/2010/main" val="1982855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539552" y="908720"/>
            <a:ext cx="7920880" cy="5223793"/>
          </a:xfrm>
        </p:spPr>
        <p:txBody>
          <a:bodyPr>
            <a:normAutofit/>
          </a:bodyPr>
          <a:lstStyle/>
          <a:p>
            <a:pPr marL="0" indent="0">
              <a:buNone/>
            </a:pPr>
            <a:r>
              <a:rPr lang="tr-TR" sz="2400" dirty="0" smtClean="0"/>
              <a:t>8- Bu dönemde arkadaş çok önemli bir noktadadır. Bu nedenle arkadaş seçimi konusunda ergenin dikkatli olması ve ailenin hassas davranması gerekir. </a:t>
            </a:r>
          </a:p>
          <a:p>
            <a:pPr marL="0" indent="0">
              <a:buNone/>
            </a:pPr>
            <a:endParaRPr lang="tr-TR" sz="2400" dirty="0"/>
          </a:p>
          <a:p>
            <a:pPr marL="0" indent="0">
              <a:buNone/>
            </a:pPr>
            <a:r>
              <a:rPr lang="tr-TR" sz="2400" dirty="0" smtClean="0"/>
              <a:t/>
            </a:r>
            <a:br>
              <a:rPr lang="tr-TR" sz="2400" dirty="0" smtClean="0"/>
            </a:br>
            <a:r>
              <a:rPr lang="tr-TR" sz="2400" dirty="0" smtClean="0"/>
              <a:t>9- Bu dönemde ergenin fark edilme ve takdir edilme ihtiyacı vardır. Bu ihtiyacını aile içinde gideremeyen ergen, farklı arkadaş gruplarında bu ihtiyacını giderebilir. </a:t>
            </a:r>
            <a:r>
              <a:rPr lang="tr-TR" dirty="0" smtClean="0"/>
              <a:t/>
            </a:r>
            <a:br>
              <a:rPr lang="tr-TR" dirty="0" smtClean="0"/>
            </a:br>
            <a:endParaRPr lang="tr-TR" dirty="0"/>
          </a:p>
        </p:txBody>
      </p:sp>
    </p:spTree>
    <p:extLst>
      <p:ext uri="{BB962C8B-B14F-4D97-AF65-F5344CB8AC3E}">
        <p14:creationId xmlns:p14="http://schemas.microsoft.com/office/powerpoint/2010/main" val="662132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332656"/>
            <a:ext cx="7793037" cy="867246"/>
          </a:xfrm>
        </p:spPr>
        <p:txBody>
          <a:bodyPr/>
          <a:lstStyle/>
          <a:p>
            <a:r>
              <a:rPr lang="tr-TR" dirty="0" smtClean="0"/>
              <a:t>Aile, Ergen ve İletişim</a:t>
            </a:r>
            <a:endParaRPr lang="tr-TR" dirty="0"/>
          </a:p>
        </p:txBody>
      </p:sp>
      <p:sp>
        <p:nvSpPr>
          <p:cNvPr id="3" name="Metin Yer Tutucusu 2"/>
          <p:cNvSpPr>
            <a:spLocks noGrp="1"/>
          </p:cNvSpPr>
          <p:nvPr>
            <p:ph type="body" sz="half" idx="1"/>
          </p:nvPr>
        </p:nvSpPr>
        <p:spPr>
          <a:xfrm>
            <a:off x="395536" y="1484784"/>
            <a:ext cx="8280920" cy="4647729"/>
          </a:xfrm>
        </p:spPr>
        <p:txBody>
          <a:bodyPr>
            <a:normAutofit/>
          </a:bodyPr>
          <a:lstStyle/>
          <a:p>
            <a:r>
              <a:rPr lang="tr-TR" dirty="0" smtClean="0">
                <a:effectLst/>
              </a:rPr>
              <a:t>Ergen her şeyden önce anlaşılma ve değer görme duygusunu yaşamalıdır. Bu nedenle ebeveynin bu duyguları yaşatma adına söz ve davranışları konusunda hassas olması gerekir. Aksi takdirde ergen bu duygularını tatmin adına farklı çevrelere ihtiyaç duyacaktır.</a:t>
            </a:r>
          </a:p>
          <a:p>
            <a:endParaRPr lang="tr-TR" dirty="0" smtClean="0">
              <a:effectLst/>
            </a:endParaRPr>
          </a:p>
          <a:p>
            <a:r>
              <a:rPr lang="tr-TR" dirty="0" smtClean="0">
                <a:effectLst/>
              </a:rPr>
              <a:t>Ergenle fikir alışverişleri yapılmalı; ergen, aile konuları dışında tutulmamalıdır.</a:t>
            </a:r>
          </a:p>
          <a:p>
            <a:endParaRPr lang="tr-TR" dirty="0" smtClean="0">
              <a:effectLst/>
            </a:endParaRPr>
          </a:p>
          <a:p>
            <a:endParaRPr lang="tr-TR" dirty="0" smtClean="0">
              <a:effectLst/>
            </a:endParaRPr>
          </a:p>
          <a:p>
            <a:endParaRPr lang="tr-TR" dirty="0" smtClean="0">
              <a:effectLst/>
            </a:endParaRP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293096"/>
            <a:ext cx="25146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350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548680"/>
            <a:ext cx="7421760" cy="5511825"/>
          </a:xfrm>
        </p:spPr>
        <p:txBody>
          <a:bodyPr>
            <a:normAutofit/>
          </a:bodyPr>
          <a:lstStyle/>
          <a:p>
            <a:r>
              <a:rPr lang="tr-TR" dirty="0" smtClean="0">
                <a:effectLst/>
              </a:rPr>
              <a:t>Çeşitli sorun ve konularda ergen objektif bir biçimde saygıyla dinlenmeli ve ortak paydalar bulunmaya çalışılmalıdır.</a:t>
            </a:r>
          </a:p>
          <a:p>
            <a:endParaRPr lang="tr-TR" dirty="0" smtClean="0">
              <a:effectLst/>
            </a:endParaRPr>
          </a:p>
          <a:p>
            <a:endParaRPr lang="tr-TR" dirty="0" smtClean="0">
              <a:effectLst/>
            </a:endParaRPr>
          </a:p>
          <a:p>
            <a:r>
              <a:rPr lang="tr-TR" dirty="0" smtClean="0">
                <a:effectLst/>
              </a:rPr>
              <a:t>Nasihatler genellikle işe yaramaz, sadece ergenin o an ebeveyni dinlemesini sağlar, uzun vadede çözüm değildir.</a:t>
            </a:r>
          </a:p>
          <a:p>
            <a:endParaRPr lang="tr-TR" dirty="0" smtClean="0">
              <a:effectLst/>
            </a:endParaRPr>
          </a:p>
          <a:p>
            <a:endParaRPr lang="tr-TR" dirty="0" smtClean="0">
              <a:effectLst/>
            </a:endParaRPr>
          </a:p>
          <a:p>
            <a:r>
              <a:rPr lang="tr-TR" dirty="0" smtClean="0">
                <a:effectLst/>
              </a:rPr>
              <a:t>Ergenin arkadaşları eleştirilmemeli, ebeveyn bu konuda ergenin arkadaşlarını tanıma yoluna gitmeli ve bunu çocuğuna hissettirmelidir. Akabinde şayet hoş olmayan bir durum varsa bu, ergenle paylaşılabilir. Fakat tanımadan eleştirmek ergenin ebeveynini haksız bulmasından başka bir işe yaramaz.</a:t>
            </a:r>
          </a:p>
          <a:p>
            <a:endParaRPr lang="tr-TR" dirty="0"/>
          </a:p>
        </p:txBody>
      </p:sp>
    </p:spTree>
    <p:extLst>
      <p:ext uri="{BB962C8B-B14F-4D97-AF65-F5344CB8AC3E}">
        <p14:creationId xmlns:p14="http://schemas.microsoft.com/office/powerpoint/2010/main" val="2005222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755576" y="692696"/>
            <a:ext cx="7416824" cy="5472608"/>
          </a:xfrm>
        </p:spPr>
        <p:txBody>
          <a:bodyPr>
            <a:normAutofit/>
          </a:bodyPr>
          <a:lstStyle/>
          <a:p>
            <a:endParaRPr lang="tr-TR" dirty="0" smtClean="0">
              <a:effectLst/>
            </a:endParaRPr>
          </a:p>
          <a:p>
            <a:r>
              <a:rPr lang="tr-TR" sz="2400" dirty="0" smtClean="0">
                <a:effectLst/>
              </a:rPr>
              <a:t>Sevgi eksik edilmemelidir</a:t>
            </a:r>
            <a:r>
              <a:rPr lang="tr-TR" dirty="0" smtClean="0">
                <a:effectLst/>
              </a:rPr>
              <a:t>.</a:t>
            </a:r>
          </a:p>
          <a:p>
            <a:endParaRPr lang="tr-TR" dirty="0" smtClean="0">
              <a:effectLst/>
            </a:endParaRPr>
          </a:p>
          <a:p>
            <a:endParaRPr lang="tr-TR" dirty="0" smtClean="0">
              <a:effectLst/>
            </a:endParaRPr>
          </a:p>
          <a:p>
            <a:endParaRPr lang="tr-TR" dirty="0"/>
          </a:p>
          <a:p>
            <a:endParaRPr lang="tr-TR" dirty="0" smtClean="0">
              <a:effectLst/>
            </a:endParaRPr>
          </a:p>
          <a:p>
            <a:r>
              <a:rPr lang="tr-TR" dirty="0" smtClean="0">
                <a:effectLst/>
              </a:rPr>
              <a:t>Evdeki genel ortamın gergin olmamasına dikkat edilmelidir.</a:t>
            </a:r>
          </a:p>
          <a:p>
            <a:endParaRPr lang="tr-TR" dirty="0" smtClean="0">
              <a:effectLst/>
            </a:endParaRPr>
          </a:p>
          <a:p>
            <a:endParaRPr lang="tr-TR" dirty="0" smtClean="0">
              <a:effectLst/>
            </a:endParaRPr>
          </a:p>
          <a:p>
            <a:endParaRPr lang="tr-TR" dirty="0" smtClean="0">
              <a:effectLst/>
            </a:endParaRPr>
          </a:p>
          <a:p>
            <a:r>
              <a:rPr lang="tr-TR" dirty="0" smtClean="0">
                <a:effectLst/>
              </a:rPr>
              <a:t>Ergenlik dönemi çatışmalı ve gergin geçiyorsa bir uzmandan destek alınmalıdır.</a:t>
            </a:r>
          </a:p>
          <a:p>
            <a:endParaRPr lang="tr-TR" dirty="0"/>
          </a:p>
        </p:txBody>
      </p:sp>
      <p:graphicFrame>
        <p:nvGraphicFramePr>
          <p:cNvPr id="5" name="Nesne 4"/>
          <p:cNvGraphicFramePr>
            <a:graphicFrameLocks noChangeAspect="1"/>
          </p:cNvGraphicFramePr>
          <p:nvPr>
            <p:extLst>
              <p:ext uri="{D42A27DB-BD31-4B8C-83A1-F6EECF244321}">
                <p14:modId xmlns:p14="http://schemas.microsoft.com/office/powerpoint/2010/main" val="3404853621"/>
              </p:ext>
            </p:extLst>
          </p:nvPr>
        </p:nvGraphicFramePr>
        <p:xfrm>
          <a:off x="5364088" y="980728"/>
          <a:ext cx="1619250" cy="2082800"/>
        </p:xfrm>
        <a:graphic>
          <a:graphicData uri="http://schemas.openxmlformats.org/presentationml/2006/ole">
            <mc:AlternateContent xmlns:mc="http://schemas.openxmlformats.org/markup-compatibility/2006">
              <mc:Choice xmlns:v="urn:schemas-microsoft-com:vml" Requires="v">
                <p:oleObj spid="_x0000_s3077" name="Photo Editor Photo" r:id="rId3" imgW="5485714" imgH="7059010" progId="MSPhotoEd.3">
                  <p:embed/>
                </p:oleObj>
              </mc:Choice>
              <mc:Fallback>
                <p:oleObj name="Photo Editor Photo" r:id="rId3" imgW="5485714" imgH="7059010" progId="MSPhotoEd.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980728"/>
                        <a:ext cx="161925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54072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611560" y="2708896"/>
            <a:ext cx="7344816" cy="1728192"/>
          </a:xfrm>
        </p:spPr>
        <p:txBody>
          <a:bodyPr>
            <a:noAutofit/>
          </a:bodyPr>
          <a:lstStyle/>
          <a:p>
            <a:endParaRPr lang="tr-TR"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4" charset="0"/>
            </a:endParaRPr>
          </a:p>
          <a:p>
            <a:r>
              <a:rPr lang="tr-TR"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4" charset="0"/>
              </a:rPr>
              <a:t>TEŞEKKÜRLER</a:t>
            </a:r>
            <a:endParaRPr lang="tr-TR"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4" charset="0"/>
            </a:endParaRPr>
          </a:p>
          <a:p>
            <a:endParaRPr lang="tr-TR" sz="7200" dirty="0"/>
          </a:p>
        </p:txBody>
      </p:sp>
      <p:pic>
        <p:nvPicPr>
          <p:cNvPr id="5" name="Picture 4" descr="MCj043161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764704"/>
            <a:ext cx="28082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031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r>
              <a:rPr lang="tr-TR" dirty="0" smtClean="0"/>
              <a:t>                      ERGENLİK</a:t>
            </a:r>
            <a:endParaRPr lang="tr-TR" dirty="0"/>
          </a:p>
        </p:txBody>
      </p:sp>
      <p:sp>
        <p:nvSpPr>
          <p:cNvPr id="3" name="İçerik Yer Tutucusu 2"/>
          <p:cNvSpPr>
            <a:spLocks noGrp="1"/>
          </p:cNvSpPr>
          <p:nvPr>
            <p:ph idx="1"/>
          </p:nvPr>
        </p:nvSpPr>
        <p:spPr/>
        <p:txBody>
          <a:bodyPr>
            <a:normAutofit lnSpcReduction="10000"/>
          </a:bodyPr>
          <a:lstStyle/>
          <a:p>
            <a:r>
              <a:rPr lang="tr-TR" sz="3200" dirty="0" smtClean="0">
                <a:latin typeface="Berlin Sans FB" panose="020E0602020502020306" pitchFamily="34" charset="0"/>
              </a:rPr>
              <a:t>Çocuklukla </a:t>
            </a:r>
            <a:r>
              <a:rPr lang="tr-TR" sz="3200" dirty="0">
                <a:latin typeface="Berlin Sans FB" panose="020E0602020502020306" pitchFamily="34" charset="0"/>
              </a:rPr>
              <a:t>yetişkinlik arasında yer alan ve 12. yaştan 21 yaşına kadar uzanan, ruhsal alanda önemli değişikliklerin olduğu hızlı bir büyüme ve olgunlaşma dönemidir. Bu dönemde çocukluk özellikleri yitirilir ve ergenlik özellikleri hızlı bir şekilde kazanılır. Ergenlikte bireyler arası farklılıklar çoktur ve hızlı değişim vardır.</a:t>
            </a:r>
            <a:r>
              <a:rPr lang="tr-TR" sz="3200" dirty="0"/>
              <a:t/>
            </a:r>
            <a:br>
              <a:rPr lang="tr-TR" sz="3200" dirty="0"/>
            </a:br>
            <a:endParaRPr lang="tr-TR" sz="3200" dirty="0"/>
          </a:p>
        </p:txBody>
      </p:sp>
    </p:spTree>
    <p:extLst>
      <p:ext uri="{BB962C8B-B14F-4D97-AF65-F5344CB8AC3E}">
        <p14:creationId xmlns:p14="http://schemas.microsoft.com/office/powerpoint/2010/main" val="2077966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5650" y="548681"/>
            <a:ext cx="7924800" cy="864096"/>
          </a:xfrm>
        </p:spPr>
        <p:txBody>
          <a:bodyPr>
            <a:normAutofit/>
          </a:bodyPr>
          <a:lstStyle/>
          <a:p>
            <a:r>
              <a:rPr lang="tr-TR" altLang="tr-TR" b="1" dirty="0" smtClean="0">
                <a:solidFill>
                  <a:srgbClr val="006666"/>
                </a:solidFill>
                <a:latin typeface="Comic Sans MS" pitchFamily="66" charset="0"/>
              </a:rPr>
              <a:t>ERGENLİK</a:t>
            </a:r>
          </a:p>
        </p:txBody>
      </p:sp>
      <p:graphicFrame>
        <p:nvGraphicFramePr>
          <p:cNvPr id="10257" name="Group 17"/>
          <p:cNvGraphicFramePr>
            <a:graphicFrameLocks noGrp="1"/>
          </p:cNvGraphicFramePr>
          <p:nvPr>
            <p:ph type="tbl" idx="1"/>
            <p:extLst>
              <p:ext uri="{D42A27DB-BD31-4B8C-83A1-F6EECF244321}">
                <p14:modId xmlns:p14="http://schemas.microsoft.com/office/powerpoint/2010/main" val="3601249542"/>
              </p:ext>
            </p:extLst>
          </p:nvPr>
        </p:nvGraphicFramePr>
        <p:xfrm>
          <a:off x="827584" y="1484784"/>
          <a:ext cx="7344816" cy="4680819"/>
        </p:xfrm>
        <a:graphic>
          <a:graphicData uri="http://schemas.openxmlformats.org/drawingml/2006/table">
            <a:tbl>
              <a:tblPr/>
              <a:tblGrid>
                <a:gridCol w="3822844"/>
                <a:gridCol w="3521972"/>
              </a:tblGrid>
              <a:tr h="18713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66"/>
                          </a:solidFill>
                          <a:effectLst/>
                          <a:latin typeface="Comic Sans MS" pitchFamily="66" charset="0"/>
                          <a:cs typeface="Times New Roman" pitchFamily="18" charset="0"/>
                        </a:rPr>
                        <a:t>A. Buluğ (Erinlik) veya Ön Ergenlik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sz="2400" b="1" i="0" u="none" strike="noStrike" cap="none" normalizeH="0" baseline="0" smtClean="0">
                          <a:ln>
                            <a:noFill/>
                          </a:ln>
                          <a:solidFill>
                            <a:srgbClr val="000066"/>
                          </a:solidFill>
                          <a:effectLst/>
                          <a:latin typeface="Comic Sans MS" pitchFamily="66" charset="0"/>
                          <a:cs typeface="Times New Roman" pitchFamily="18" charset="0"/>
                        </a:rPr>
                        <a:t>11-13 (12-14) yaş (kızlar)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sz="2400" b="1" i="0" u="none" strike="noStrike" cap="none" normalizeH="0" baseline="0" smtClean="0">
                          <a:ln>
                            <a:noFill/>
                          </a:ln>
                          <a:solidFill>
                            <a:srgbClr val="000066"/>
                          </a:solidFill>
                          <a:effectLst/>
                          <a:latin typeface="Comic Sans MS" pitchFamily="66" charset="0"/>
                          <a:cs typeface="Times New Roman" pitchFamily="18" charset="0"/>
                        </a:rPr>
                        <a:t> 13-15 yaş (erkekler)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66"/>
                          </a:solidFill>
                          <a:effectLst/>
                          <a:latin typeface="Comic Sans MS" pitchFamily="66" charset="0"/>
                          <a:cs typeface="Times New Roman" pitchFamily="18" charset="0"/>
                        </a:rPr>
                        <a:t>B. Orta Ergenlik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sz="2400" b="1" i="0" u="none" strike="noStrike" cap="none" normalizeH="0" baseline="0" dirty="0" smtClean="0">
                          <a:ln>
                            <a:noFill/>
                          </a:ln>
                          <a:solidFill>
                            <a:srgbClr val="000066"/>
                          </a:solidFill>
                          <a:effectLst/>
                          <a:latin typeface="Comic Sans MS" pitchFamily="66" charset="0"/>
                          <a:cs typeface="Times New Roman" pitchFamily="18" charset="0"/>
                        </a:rPr>
                        <a:t>14-16 yaş (kızlar)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sz="2400" b="1" i="0" u="none" strike="noStrike" cap="none" normalizeH="0" baseline="0" dirty="0" smtClean="0">
                          <a:ln>
                            <a:noFill/>
                          </a:ln>
                          <a:solidFill>
                            <a:srgbClr val="000066"/>
                          </a:solidFill>
                          <a:effectLst/>
                          <a:latin typeface="Comic Sans MS" pitchFamily="66" charset="0"/>
                          <a:cs typeface="Times New Roman" pitchFamily="18" charset="0"/>
                        </a:rPr>
                        <a:t>15-17 yaş (erkekler)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3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66"/>
                          </a:solidFill>
                          <a:effectLst/>
                          <a:latin typeface="Comic Sans MS" pitchFamily="66" charset="0"/>
                        </a:rPr>
                        <a:t>C. Ergenliğin Sonları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sz="2400" b="1" i="0" u="none" strike="noStrike" cap="none" normalizeH="0" baseline="0" dirty="0" smtClean="0">
                          <a:ln>
                            <a:noFill/>
                          </a:ln>
                          <a:solidFill>
                            <a:srgbClr val="000066"/>
                          </a:solidFill>
                          <a:effectLst/>
                          <a:latin typeface="Comic Sans MS" pitchFamily="66" charset="0"/>
                        </a:rPr>
                        <a:t>16/17-21 yaş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51295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57"/>
                                        </p:tgtEl>
                                        <p:attrNameLst>
                                          <p:attrName>style.visibility</p:attrName>
                                        </p:attrNameLst>
                                      </p:cBhvr>
                                      <p:to>
                                        <p:strVal val="visible"/>
                                      </p:to>
                                    </p:set>
                                    <p:animEffect transition="in" filter="dissolve">
                                      <p:cBhvr>
                                        <p:cTn id="7" dur="500"/>
                                        <p:tgtEl>
                                          <p:spTgt spid="1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944216"/>
          </a:xfrm>
        </p:spPr>
        <p:txBody>
          <a:bodyPr>
            <a:normAutofit fontScale="90000"/>
          </a:bodyPr>
          <a:lstStyle/>
          <a:p>
            <a:pPr algn="ctr"/>
            <a:r>
              <a:rPr lang="tr-TR" altLang="tr-TR" b="1" dirty="0"/>
              <a:t/>
            </a:r>
            <a:br>
              <a:rPr lang="tr-TR" altLang="tr-TR" b="1" dirty="0"/>
            </a:br>
            <a:r>
              <a:rPr lang="tr-TR" altLang="tr-TR" b="1" dirty="0" smtClean="0"/>
              <a:t/>
            </a:r>
            <a:br>
              <a:rPr lang="tr-TR" altLang="tr-TR" b="1" dirty="0" smtClean="0"/>
            </a:br>
            <a:r>
              <a:rPr lang="tr-TR" altLang="tr-TR" b="1" dirty="0" smtClean="0"/>
              <a:t>Ergenlik Döneminde Görülen Değişiklikler</a:t>
            </a:r>
            <a:br>
              <a:rPr lang="tr-TR" altLang="tr-TR" b="1" dirty="0" smtClean="0"/>
            </a:br>
            <a:endParaRPr lang="tr-TR" dirty="0"/>
          </a:p>
        </p:txBody>
      </p:sp>
      <p:sp>
        <p:nvSpPr>
          <p:cNvPr id="4" name="Rectangle 3"/>
          <p:cNvSpPr>
            <a:spLocks noGrp="1" noChangeArrowheads="1"/>
          </p:cNvSpPr>
          <p:nvPr/>
        </p:nvSpPr>
        <p:spPr bwMode="auto">
          <a:xfrm>
            <a:off x="541216" y="2420888"/>
            <a:ext cx="7721199" cy="4005064"/>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tr-TR" altLang="tr-TR" sz="2800" dirty="0" smtClean="0">
                <a:solidFill>
                  <a:srgbClr val="FE0000"/>
                </a:solidFill>
                <a:latin typeface="Comic Sans MS" pitchFamily="66" charset="0"/>
              </a:rPr>
              <a:t>  </a:t>
            </a:r>
          </a:p>
          <a:p>
            <a:pPr eaLnBrk="1" hangingPunct="1">
              <a:buFontTx/>
              <a:buNone/>
            </a:pPr>
            <a:r>
              <a:rPr lang="tr-TR" altLang="tr-TR" sz="3600" b="1" dirty="0" smtClean="0">
                <a:solidFill>
                  <a:schemeClr val="tx2">
                    <a:lumMod val="50000"/>
                  </a:schemeClr>
                </a:solidFill>
                <a:latin typeface="Comic Sans MS" pitchFamily="66" charset="0"/>
              </a:rPr>
              <a:t>1-) FİZİKSEL GELİŞMELER</a:t>
            </a:r>
          </a:p>
          <a:p>
            <a:pPr eaLnBrk="1" hangingPunct="1">
              <a:buFontTx/>
              <a:buNone/>
            </a:pPr>
            <a:r>
              <a:rPr lang="tr-TR" altLang="tr-TR" sz="3600" b="1" dirty="0" smtClean="0">
                <a:solidFill>
                  <a:schemeClr val="tx2">
                    <a:lumMod val="50000"/>
                  </a:schemeClr>
                </a:solidFill>
                <a:latin typeface="Comic Sans MS" pitchFamily="66" charset="0"/>
              </a:rPr>
              <a:t>2-) KİMLİK GELİŞİM</a:t>
            </a:r>
            <a:endParaRPr lang="tr-TR" altLang="tr-TR" sz="3600" b="1" dirty="0">
              <a:solidFill>
                <a:schemeClr val="tx2">
                  <a:lumMod val="50000"/>
                </a:schemeClr>
              </a:solidFill>
              <a:latin typeface="Comic Sans MS" pitchFamily="66" charset="0"/>
            </a:endParaRPr>
          </a:p>
          <a:p>
            <a:pPr eaLnBrk="1" hangingPunct="1">
              <a:buFontTx/>
              <a:buNone/>
            </a:pPr>
            <a:r>
              <a:rPr lang="tr-TR" altLang="tr-TR" sz="3600" b="1" dirty="0" smtClean="0">
                <a:solidFill>
                  <a:schemeClr val="tx2">
                    <a:lumMod val="50000"/>
                  </a:schemeClr>
                </a:solidFill>
                <a:latin typeface="Comic Sans MS" pitchFamily="66" charset="0"/>
              </a:rPr>
              <a:t>3-) DUYGUSAL GELİŞMELER</a:t>
            </a:r>
          </a:p>
          <a:p>
            <a:pPr eaLnBrk="1" hangingPunct="1">
              <a:buFontTx/>
              <a:buNone/>
            </a:pPr>
            <a:r>
              <a:rPr lang="tr-TR" altLang="tr-TR" sz="3600" b="1" dirty="0" smtClean="0">
                <a:solidFill>
                  <a:schemeClr val="tx2">
                    <a:lumMod val="50000"/>
                  </a:schemeClr>
                </a:solidFill>
                <a:latin typeface="Comic Sans MS" pitchFamily="66" charset="0"/>
              </a:rPr>
              <a:t>4-) SOSYAL GELİŞMELER</a:t>
            </a:r>
          </a:p>
        </p:txBody>
      </p:sp>
    </p:spTree>
    <p:extLst>
      <p:ext uri="{BB962C8B-B14F-4D97-AF65-F5344CB8AC3E}">
        <p14:creationId xmlns:p14="http://schemas.microsoft.com/office/powerpoint/2010/main" val="366357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tr-TR" altLang="tr-TR" b="1" smtClean="0">
                <a:solidFill>
                  <a:srgbClr val="006666"/>
                </a:solidFill>
                <a:latin typeface="Comic Sans MS" pitchFamily="66" charset="0"/>
              </a:rPr>
              <a:t>Fiziksel Gelişim</a:t>
            </a:r>
          </a:p>
        </p:txBody>
      </p:sp>
      <p:sp>
        <p:nvSpPr>
          <p:cNvPr id="10243" name="Rectangle 3"/>
          <p:cNvSpPr>
            <a:spLocks noGrp="1" noChangeArrowheads="1"/>
          </p:cNvSpPr>
          <p:nvPr>
            <p:ph idx="1"/>
          </p:nvPr>
        </p:nvSpPr>
        <p:spPr>
          <a:xfrm>
            <a:off x="755650" y="2060575"/>
            <a:ext cx="7693025" cy="3724275"/>
          </a:xfrm>
        </p:spPr>
        <p:txBody>
          <a:bodyPr/>
          <a:lstStyle/>
          <a:p>
            <a:pPr algn="just"/>
            <a:r>
              <a:rPr lang="tr-TR" altLang="tr-TR" sz="2400" b="1" smtClean="0">
                <a:solidFill>
                  <a:srgbClr val="000066"/>
                </a:solidFill>
                <a:latin typeface="Comic Sans MS" pitchFamily="66" charset="0"/>
              </a:rPr>
              <a:t>Hormonların salgılanması</a:t>
            </a:r>
          </a:p>
          <a:p>
            <a:pPr algn="just"/>
            <a:r>
              <a:rPr lang="tr-TR" altLang="tr-TR" sz="2400" b="1" smtClean="0">
                <a:solidFill>
                  <a:srgbClr val="000066"/>
                </a:solidFill>
                <a:latin typeface="Comic Sans MS" pitchFamily="66" charset="0"/>
              </a:rPr>
              <a:t>Cinsel dürtüler</a:t>
            </a:r>
          </a:p>
          <a:p>
            <a:pPr algn="just"/>
            <a:r>
              <a:rPr lang="tr-TR" altLang="tr-TR" sz="2400" b="1" smtClean="0">
                <a:solidFill>
                  <a:srgbClr val="000066"/>
                </a:solidFill>
                <a:latin typeface="Comic Sans MS" pitchFamily="66" charset="0"/>
              </a:rPr>
              <a:t>Göğüslerde büyüme</a:t>
            </a:r>
          </a:p>
          <a:p>
            <a:pPr algn="just"/>
            <a:r>
              <a:rPr lang="tr-TR" altLang="tr-TR" sz="2400" b="1" smtClean="0">
                <a:solidFill>
                  <a:srgbClr val="000066"/>
                </a:solidFill>
                <a:latin typeface="Comic Sans MS" pitchFamily="66" charset="0"/>
              </a:rPr>
              <a:t>Kıllanma</a:t>
            </a:r>
          </a:p>
          <a:p>
            <a:pPr algn="just"/>
            <a:r>
              <a:rPr lang="tr-TR" altLang="tr-TR" sz="2400" b="1" smtClean="0">
                <a:solidFill>
                  <a:srgbClr val="000066"/>
                </a:solidFill>
                <a:latin typeface="Comic Sans MS" pitchFamily="66" charset="0"/>
              </a:rPr>
              <a:t>Boy uzaması</a:t>
            </a:r>
          </a:p>
          <a:p>
            <a:pPr algn="just"/>
            <a:r>
              <a:rPr lang="tr-TR" altLang="tr-TR" sz="2400" b="1" smtClean="0">
                <a:solidFill>
                  <a:srgbClr val="000066"/>
                </a:solidFill>
                <a:latin typeface="Comic Sans MS" pitchFamily="66" charset="0"/>
              </a:rPr>
              <a:t>Ses değişmesi</a:t>
            </a:r>
          </a:p>
          <a:p>
            <a:pPr algn="just">
              <a:buFontTx/>
              <a:buNone/>
            </a:pPr>
            <a:endParaRPr lang="tr-TR" altLang="tr-TR" sz="2400" b="1" smtClean="0">
              <a:solidFill>
                <a:srgbClr val="000066"/>
              </a:solidFill>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61048"/>
            <a:ext cx="33464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788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tr-TR" altLang="tr-TR" b="1" smtClean="0">
                <a:solidFill>
                  <a:srgbClr val="006666"/>
                </a:solidFill>
                <a:latin typeface="Comic Sans MS" pitchFamily="66" charset="0"/>
              </a:rPr>
              <a:t>Kimlik Gelişimi</a:t>
            </a:r>
          </a:p>
        </p:txBody>
      </p:sp>
      <p:sp>
        <p:nvSpPr>
          <p:cNvPr id="11267" name="Rectangle 3"/>
          <p:cNvSpPr>
            <a:spLocks noGrp="1" noChangeArrowheads="1"/>
          </p:cNvSpPr>
          <p:nvPr>
            <p:ph idx="1"/>
          </p:nvPr>
        </p:nvSpPr>
        <p:spPr>
          <a:xfrm>
            <a:off x="611188" y="2276475"/>
            <a:ext cx="7693025" cy="3724275"/>
          </a:xfrm>
        </p:spPr>
        <p:txBody>
          <a:bodyPr/>
          <a:lstStyle/>
          <a:p>
            <a:pPr algn="just"/>
            <a:r>
              <a:rPr lang="tr-TR" altLang="tr-TR" sz="2400" b="1" smtClean="0">
                <a:solidFill>
                  <a:srgbClr val="000066"/>
                </a:solidFill>
                <a:latin typeface="Comic Sans MS" pitchFamily="66" charset="0"/>
              </a:rPr>
              <a:t>Soyut işlemler-Ben kimim?</a:t>
            </a:r>
          </a:p>
          <a:p>
            <a:pPr algn="just"/>
            <a:r>
              <a:rPr lang="tr-TR" altLang="tr-TR" sz="2400" b="1" smtClean="0">
                <a:solidFill>
                  <a:srgbClr val="000066"/>
                </a:solidFill>
                <a:latin typeface="Comic Sans MS" pitchFamily="66" charset="0"/>
              </a:rPr>
              <a:t>Zihinsel muhakeme, işbirliği mantığın gelişmesi ve kurulması</a:t>
            </a:r>
          </a:p>
          <a:p>
            <a:pPr algn="just"/>
            <a:r>
              <a:rPr lang="tr-TR" altLang="tr-TR" sz="2400" b="1" smtClean="0">
                <a:solidFill>
                  <a:srgbClr val="000066"/>
                </a:solidFill>
                <a:latin typeface="Comic Sans MS" pitchFamily="66" charset="0"/>
              </a:rPr>
              <a:t>Toplumun gelenek ve göreneklerine, kurallarına karşı tutum değişikliği</a:t>
            </a:r>
          </a:p>
          <a:p>
            <a:pPr algn="just"/>
            <a:r>
              <a:rPr lang="tr-TR" altLang="tr-TR" sz="2400" b="1" smtClean="0">
                <a:solidFill>
                  <a:srgbClr val="000066"/>
                </a:solidFill>
                <a:latin typeface="Comic Sans MS" pitchFamily="66" charset="0"/>
              </a:rPr>
              <a:t>Sebep sonuç ilişkileri kurma</a:t>
            </a:r>
          </a:p>
          <a:p>
            <a:pPr algn="just"/>
            <a:r>
              <a:rPr lang="tr-TR" altLang="tr-TR" sz="2400" b="1" smtClean="0">
                <a:solidFill>
                  <a:srgbClr val="000066"/>
                </a:solidFill>
                <a:latin typeface="Comic Sans MS" pitchFamily="66" charset="0"/>
              </a:rPr>
              <a:t>Olayları kontrol edebileceğini düşünme</a:t>
            </a:r>
          </a:p>
          <a:p>
            <a:pPr algn="just"/>
            <a:r>
              <a:rPr lang="tr-TR" altLang="tr-TR" sz="2400" b="1" smtClean="0">
                <a:solidFill>
                  <a:srgbClr val="000066"/>
                </a:solidFill>
                <a:latin typeface="Comic Sans MS" pitchFamily="66" charset="0"/>
              </a:rPr>
              <a:t>Meslek seçimi</a:t>
            </a:r>
          </a:p>
        </p:txBody>
      </p:sp>
    </p:spTree>
    <p:extLst>
      <p:ext uri="{BB962C8B-B14F-4D97-AF65-F5344CB8AC3E}">
        <p14:creationId xmlns:p14="http://schemas.microsoft.com/office/powerpoint/2010/main" val="182730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tr-TR" altLang="tr-TR" b="1" smtClean="0">
                <a:solidFill>
                  <a:srgbClr val="006666"/>
                </a:solidFill>
                <a:latin typeface="Comic Sans MS" pitchFamily="66" charset="0"/>
              </a:rPr>
              <a:t>Duygusal Gelişim</a:t>
            </a:r>
          </a:p>
        </p:txBody>
      </p:sp>
      <p:sp>
        <p:nvSpPr>
          <p:cNvPr id="13315" name="Rectangle 3"/>
          <p:cNvSpPr>
            <a:spLocks noGrp="1" noChangeArrowheads="1"/>
          </p:cNvSpPr>
          <p:nvPr>
            <p:ph idx="1"/>
          </p:nvPr>
        </p:nvSpPr>
        <p:spPr>
          <a:xfrm>
            <a:off x="684213" y="2133600"/>
            <a:ext cx="7693025" cy="3724275"/>
          </a:xfrm>
        </p:spPr>
        <p:txBody>
          <a:bodyPr>
            <a:normAutofit lnSpcReduction="10000"/>
          </a:bodyPr>
          <a:lstStyle/>
          <a:p>
            <a:pPr algn="just"/>
            <a:r>
              <a:rPr lang="tr-TR" altLang="tr-TR" sz="2400" b="1" smtClean="0">
                <a:solidFill>
                  <a:srgbClr val="000066"/>
                </a:solidFill>
                <a:latin typeface="Comic Sans MS" pitchFamily="66" charset="0"/>
              </a:rPr>
              <a:t>Duygu yoğunluğunda artış</a:t>
            </a:r>
          </a:p>
          <a:p>
            <a:pPr algn="just"/>
            <a:r>
              <a:rPr lang="tr-TR" altLang="tr-TR" sz="2400" b="1" smtClean="0">
                <a:solidFill>
                  <a:srgbClr val="000066"/>
                </a:solidFill>
                <a:latin typeface="Comic Sans MS" pitchFamily="66" charset="0"/>
              </a:rPr>
              <a:t>Duygularda istikrarsızlık</a:t>
            </a:r>
          </a:p>
          <a:p>
            <a:pPr algn="just"/>
            <a:r>
              <a:rPr lang="tr-TR" altLang="tr-TR" sz="2400" b="1" smtClean="0">
                <a:solidFill>
                  <a:srgbClr val="000066"/>
                </a:solidFill>
                <a:latin typeface="Comic Sans MS" pitchFamily="66" charset="0"/>
              </a:rPr>
              <a:t>Aşık olma</a:t>
            </a:r>
          </a:p>
          <a:p>
            <a:pPr algn="just"/>
            <a:r>
              <a:rPr lang="tr-TR" altLang="tr-TR" sz="2400" b="1" smtClean="0">
                <a:solidFill>
                  <a:srgbClr val="000066"/>
                </a:solidFill>
                <a:latin typeface="Comic Sans MS" pitchFamily="66" charset="0"/>
              </a:rPr>
              <a:t>Mahcubiyet ve çekingenlik</a:t>
            </a:r>
          </a:p>
          <a:p>
            <a:pPr algn="just"/>
            <a:r>
              <a:rPr lang="tr-TR" altLang="tr-TR" sz="2400" b="1" smtClean="0">
                <a:solidFill>
                  <a:srgbClr val="000066"/>
                </a:solidFill>
                <a:latin typeface="Comic Sans MS" pitchFamily="66" charset="0"/>
              </a:rPr>
              <a:t>Aşırı hayal kurma</a:t>
            </a:r>
          </a:p>
          <a:p>
            <a:pPr algn="just"/>
            <a:r>
              <a:rPr lang="tr-TR" altLang="tr-TR" sz="2400" b="1" smtClean="0">
                <a:solidFill>
                  <a:srgbClr val="000066"/>
                </a:solidFill>
                <a:latin typeface="Comic Sans MS" pitchFamily="66" charset="0"/>
              </a:rPr>
              <a:t>Tedirgin ve huzursuz olma</a:t>
            </a:r>
          </a:p>
          <a:p>
            <a:pPr algn="just"/>
            <a:r>
              <a:rPr lang="tr-TR" altLang="tr-TR" sz="2400" b="1" smtClean="0">
                <a:solidFill>
                  <a:srgbClr val="000066"/>
                </a:solidFill>
                <a:latin typeface="Comic Sans MS" pitchFamily="66" charset="0"/>
              </a:rPr>
              <a:t>Yalnız kalma isteği</a:t>
            </a:r>
          </a:p>
          <a:p>
            <a:pPr algn="just"/>
            <a:r>
              <a:rPr lang="tr-TR" altLang="tr-TR" sz="2400" b="1" smtClean="0">
                <a:solidFill>
                  <a:srgbClr val="000066"/>
                </a:solidFill>
                <a:latin typeface="Comic Sans MS" pitchFamily="66" charset="0"/>
              </a:rPr>
              <a:t>Çalışmaya karşı isteksizlik</a:t>
            </a:r>
          </a:p>
          <a:p>
            <a:pPr algn="just"/>
            <a:r>
              <a:rPr lang="tr-TR" altLang="tr-TR" sz="2400" b="1" smtClean="0">
                <a:solidFill>
                  <a:srgbClr val="000066"/>
                </a:solidFill>
                <a:latin typeface="Comic Sans MS" pitchFamily="66" charset="0"/>
              </a:rPr>
              <a:t>Çabuk heyecanlanma</a:t>
            </a:r>
          </a:p>
        </p:txBody>
      </p:sp>
    </p:spTree>
    <p:extLst>
      <p:ext uri="{BB962C8B-B14F-4D97-AF65-F5344CB8AC3E}">
        <p14:creationId xmlns:p14="http://schemas.microsoft.com/office/powerpoint/2010/main" val="1527295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tr-TR" altLang="tr-TR" b="1" smtClean="0">
                <a:solidFill>
                  <a:srgbClr val="006666"/>
                </a:solidFill>
                <a:latin typeface="Comic Sans MS" pitchFamily="66" charset="0"/>
              </a:rPr>
              <a:t>Sosyal Gelişim</a:t>
            </a:r>
          </a:p>
        </p:txBody>
      </p:sp>
      <p:sp>
        <p:nvSpPr>
          <p:cNvPr id="14340" name="Rectangle 3"/>
          <p:cNvSpPr>
            <a:spLocks noGrp="1" noChangeArrowheads="1"/>
          </p:cNvSpPr>
          <p:nvPr>
            <p:ph type="body" sz="half" idx="1"/>
          </p:nvPr>
        </p:nvSpPr>
        <p:spPr>
          <a:xfrm>
            <a:off x="395288" y="1989138"/>
            <a:ext cx="6994525" cy="4525962"/>
          </a:xfrm>
        </p:spPr>
        <p:txBody>
          <a:bodyPr/>
          <a:lstStyle/>
          <a:p>
            <a:pPr algn="just"/>
            <a:r>
              <a:rPr lang="tr-TR" altLang="tr-TR" sz="2400" b="1" dirty="0" smtClean="0">
                <a:solidFill>
                  <a:srgbClr val="000066"/>
                </a:solidFill>
                <a:latin typeface="Comic Sans MS" pitchFamily="66" charset="0"/>
              </a:rPr>
              <a:t>Aileden bağımsızlaşma</a:t>
            </a:r>
          </a:p>
          <a:p>
            <a:pPr algn="just"/>
            <a:r>
              <a:rPr lang="tr-TR" altLang="tr-TR" sz="2400" b="1" dirty="0" smtClean="0">
                <a:solidFill>
                  <a:srgbClr val="000066"/>
                </a:solidFill>
                <a:latin typeface="Comic Sans MS" pitchFamily="66" charset="0"/>
              </a:rPr>
              <a:t>Yeni ilişkiler kurma</a:t>
            </a:r>
          </a:p>
          <a:p>
            <a:pPr algn="just"/>
            <a:r>
              <a:rPr lang="tr-TR" altLang="tr-TR" sz="2400" b="1" dirty="0" smtClean="0">
                <a:solidFill>
                  <a:srgbClr val="000066"/>
                </a:solidFill>
                <a:latin typeface="Comic Sans MS" pitchFamily="66" charset="0"/>
              </a:rPr>
              <a:t>Bir gruba ait olma</a:t>
            </a:r>
          </a:p>
          <a:p>
            <a:pPr algn="just"/>
            <a:r>
              <a:rPr lang="tr-TR" altLang="tr-TR" sz="2400" b="1" dirty="0" smtClean="0">
                <a:solidFill>
                  <a:srgbClr val="000066"/>
                </a:solidFill>
                <a:latin typeface="Comic Sans MS" pitchFamily="66" charset="0"/>
              </a:rPr>
              <a:t>Bağımsızlık ve güven içinde olma çabası</a:t>
            </a:r>
          </a:p>
          <a:p>
            <a:pPr algn="just"/>
            <a:r>
              <a:rPr lang="tr-TR" altLang="tr-TR" sz="2400" b="1" dirty="0" smtClean="0">
                <a:solidFill>
                  <a:srgbClr val="000066"/>
                </a:solidFill>
                <a:latin typeface="Comic Sans MS" pitchFamily="66" charset="0"/>
              </a:rPr>
              <a:t>Özdeşim kuracağı uygun model ihtiyacı</a:t>
            </a:r>
          </a:p>
          <a:p>
            <a:pPr algn="just"/>
            <a:r>
              <a:rPr lang="tr-TR" altLang="tr-TR" sz="2400" b="1" dirty="0" smtClean="0">
                <a:solidFill>
                  <a:srgbClr val="000066"/>
                </a:solidFill>
                <a:latin typeface="Comic Sans MS" pitchFamily="66" charset="0"/>
              </a:rPr>
              <a:t>Yeni ilgi alanlarının oluşması</a:t>
            </a:r>
          </a:p>
          <a:p>
            <a:pPr algn="just"/>
            <a:r>
              <a:rPr lang="tr-TR" altLang="tr-TR" sz="2400" b="1" dirty="0" smtClean="0">
                <a:solidFill>
                  <a:srgbClr val="000066"/>
                </a:solidFill>
                <a:latin typeface="Comic Sans MS" pitchFamily="66" charset="0"/>
              </a:rPr>
              <a:t>Serbest zaman uğraşıları</a:t>
            </a:r>
          </a:p>
          <a:p>
            <a:pPr algn="just"/>
            <a:r>
              <a:rPr lang="tr-TR" altLang="tr-TR" sz="2400" b="1" dirty="0" smtClean="0">
                <a:solidFill>
                  <a:srgbClr val="000066"/>
                </a:solidFill>
                <a:latin typeface="Comic Sans MS" pitchFamily="66" charset="0"/>
              </a:rPr>
              <a:t>Beden imgesi</a:t>
            </a:r>
          </a:p>
        </p:txBody>
      </p:sp>
      <p:pic>
        <p:nvPicPr>
          <p:cNvPr id="14338" name="Picture 4" descr="Girls Sitting &amp; Talking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076056" y="4149080"/>
            <a:ext cx="2808312" cy="25505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892916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273</TotalTime>
  <Words>736</Words>
  <Application>Microsoft Office PowerPoint</Application>
  <PresentationFormat>Ekran Gösterisi (4:3)</PresentationFormat>
  <Paragraphs>131</Paragraphs>
  <Slides>24</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24</vt:i4>
      </vt:variant>
    </vt:vector>
  </HeadingPairs>
  <TitlesOfParts>
    <vt:vector size="32" baseType="lpstr">
      <vt:lpstr>Arial</vt:lpstr>
      <vt:lpstr>Berlin Sans FB</vt:lpstr>
      <vt:lpstr>Calibri</vt:lpstr>
      <vt:lpstr>Cambria</vt:lpstr>
      <vt:lpstr>Comic Sans MS</vt:lpstr>
      <vt:lpstr>Times New Roman</vt:lpstr>
      <vt:lpstr>Bitişiklik</vt:lpstr>
      <vt:lpstr>Photo Editor Photo</vt:lpstr>
      <vt:lpstr>ERGENLİK DÖNEMİ VE ÖZELLİKLERİ</vt:lpstr>
      <vt:lpstr>SUNUŞ</vt:lpstr>
      <vt:lpstr>                      ERGENLİK</vt:lpstr>
      <vt:lpstr>ERGENLİK</vt:lpstr>
      <vt:lpstr>  Ergenlik Döneminde Görülen Değişiklikler </vt:lpstr>
      <vt:lpstr>Fiziksel Gelişim</vt:lpstr>
      <vt:lpstr>Kimlik Gelişimi</vt:lpstr>
      <vt:lpstr>Duygusal Gelişim</vt:lpstr>
      <vt:lpstr>Sosyal Gelişim</vt:lpstr>
      <vt:lpstr>Ergenlik Dönemi Sağlık Problemleri</vt:lpstr>
      <vt:lpstr>Ergenlik Dönemi Ruhsal Sıkıntıları </vt:lpstr>
      <vt:lpstr>Ergenlik Dönemi Depresyonları</vt:lpstr>
      <vt:lpstr>Sigara ve Alkol Kullanımı</vt:lpstr>
      <vt:lpstr>Uyuşturucu Kullanmaya Başlayan Genci Nasıl Tanıyabiliriz? </vt:lpstr>
      <vt:lpstr>PowerPoint Sunusu</vt:lpstr>
      <vt:lpstr>PowerPoint Sunusu</vt:lpstr>
      <vt:lpstr>Ergen Ne Hisseder, Nasıl  Davranmak İster?</vt:lpstr>
      <vt:lpstr>PowerPoint Sunusu</vt:lpstr>
      <vt:lpstr>PowerPoint Sunusu</vt:lpstr>
      <vt:lpstr>PowerPoint Sunusu</vt:lpstr>
      <vt:lpstr>Aile, Ergen ve İletişim</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ERGENLİK DÖNEMİ VE ÖZELLİKLERİ</dc:title>
  <dc:creator>ASUS</dc:creator>
  <cp:lastModifiedBy>ekol</cp:lastModifiedBy>
  <cp:revision>17</cp:revision>
  <dcterms:created xsi:type="dcterms:W3CDTF">2014-12-02T08:07:44Z</dcterms:created>
  <dcterms:modified xsi:type="dcterms:W3CDTF">2022-02-14T07:04:35Z</dcterms:modified>
</cp:coreProperties>
</file>