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119" r:id="rId1"/>
  </p:sldMasterIdLst>
  <p:sldIdLst>
    <p:sldId id="256" r:id="rId2"/>
    <p:sldId id="257" r:id="rId3"/>
    <p:sldId id="258" r:id="rId4"/>
    <p:sldId id="260" r:id="rId5"/>
    <p:sldId id="262" r:id="rId6"/>
    <p:sldId id="261" r:id="rId7"/>
    <p:sldId id="263" r:id="rId8"/>
    <p:sldId id="280" r:id="rId9"/>
    <p:sldId id="281" r:id="rId10"/>
    <p:sldId id="264" r:id="rId11"/>
    <p:sldId id="265" r:id="rId12"/>
    <p:sldId id="266" r:id="rId13"/>
    <p:sldId id="267" r:id="rId14"/>
    <p:sldId id="268" r:id="rId15"/>
    <p:sldId id="269" r:id="rId16"/>
    <p:sldId id="282" r:id="rId17"/>
    <p:sldId id="270" r:id="rId18"/>
    <p:sldId id="27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95AA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18" autoAdjust="0"/>
    <p:restoredTop sz="94660"/>
  </p:normalViewPr>
  <p:slideViewPr>
    <p:cSldViewPr snapToGrid="0">
      <p:cViewPr varScale="1">
        <p:scale>
          <a:sx n="87" d="100"/>
          <a:sy n="87" d="100"/>
        </p:scale>
        <p:origin x="32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025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590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060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tr-TR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557866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811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2/14/2022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111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2/14/2022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4402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1311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222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122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755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2/14/2022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921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281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2/14/2022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267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2/14/2022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164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2/14/2022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639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614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1438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20" r:id="rId1"/>
    <p:sldLayoutId id="2147484121" r:id="rId2"/>
    <p:sldLayoutId id="2147484122" r:id="rId3"/>
    <p:sldLayoutId id="2147484123" r:id="rId4"/>
    <p:sldLayoutId id="2147484124" r:id="rId5"/>
    <p:sldLayoutId id="2147484125" r:id="rId6"/>
    <p:sldLayoutId id="2147484126" r:id="rId7"/>
    <p:sldLayoutId id="2147484127" r:id="rId8"/>
    <p:sldLayoutId id="2147484128" r:id="rId9"/>
    <p:sldLayoutId id="2147484129" r:id="rId10"/>
    <p:sldLayoutId id="2147484130" r:id="rId11"/>
    <p:sldLayoutId id="2147484131" r:id="rId12"/>
    <p:sldLayoutId id="2147484132" r:id="rId13"/>
    <p:sldLayoutId id="2147484133" r:id="rId14"/>
    <p:sldLayoutId id="2147484134" r:id="rId15"/>
    <p:sldLayoutId id="2147484135" r:id="rId16"/>
    <p:sldLayoutId id="214748413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-113763" y="321972"/>
            <a:ext cx="12050331" cy="2653048"/>
          </a:xfrm>
        </p:spPr>
        <p:txBody>
          <a:bodyPr>
            <a:normAutofit fontScale="90000"/>
          </a:bodyPr>
          <a:lstStyle/>
          <a:p>
            <a:pPr algn="ctr"/>
            <a:r>
              <a:rPr lang="tr-TR" sz="88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88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9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BİLİNÇLİ MEDYA KULLANIMI</a:t>
            </a:r>
          </a:p>
        </p:txBody>
      </p:sp>
      <p:pic>
        <p:nvPicPr>
          <p:cNvPr id="1026" name="Picture 2" descr="bilinçli medya kullanımı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465" y="3129568"/>
            <a:ext cx="8937938" cy="3387144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46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nternet bağımlılığı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707" y="1009934"/>
            <a:ext cx="5614161" cy="473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09906" y="1786606"/>
            <a:ext cx="6091707" cy="3432893"/>
          </a:xfrm>
        </p:spPr>
        <p:txBody>
          <a:bodyPr/>
          <a:lstStyle/>
          <a:p>
            <a:pPr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tr-TR" sz="2800" cap="none" dirty="0"/>
              <a:t>Bağımlı olmamaya dikkat edin. Siz fark edemeyebilirsiniz, çevrenizdekilerin söylediklerini dikkate alın.</a:t>
            </a:r>
          </a:p>
          <a:p>
            <a:pPr marL="0" indent="0" algn="just">
              <a:lnSpc>
                <a:spcPct val="150000"/>
              </a:lnSpc>
              <a:buClr>
                <a:schemeClr val="tx1"/>
              </a:buClr>
              <a:buNone/>
            </a:pPr>
            <a:endParaRPr lang="tr-TR" cap="none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endParaRPr lang="tr-TR" cap="none" dirty="0"/>
          </a:p>
          <a:p>
            <a:pPr>
              <a:buClr>
                <a:schemeClr val="tx1"/>
              </a:buClr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8217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oyun bağımlısı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572" y="3338847"/>
            <a:ext cx="3494982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0565" y="77273"/>
            <a:ext cx="12015989" cy="1532586"/>
          </a:xfrm>
        </p:spPr>
        <p:txBody>
          <a:bodyPr>
            <a:normAutofit/>
          </a:bodyPr>
          <a:lstStyle/>
          <a:p>
            <a:pPr algn="ctr"/>
            <a:r>
              <a:rPr lang="tr-TR" sz="5400" dirty="0">
                <a:solidFill>
                  <a:schemeClr val="tx1"/>
                </a:solidFill>
              </a:rPr>
              <a:t>Eğlenirken Bağımlı Olmamak için…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6012" y="1068946"/>
            <a:ext cx="11041488" cy="5789054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tr-TR" sz="2400" cap="none" dirty="0"/>
              <a:t> </a:t>
            </a:r>
            <a:r>
              <a:rPr lang="tr-TR" sz="2800" cap="none" dirty="0"/>
              <a:t>Sınırları belirleyin.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tr-TR" sz="2800" cap="none" dirty="0"/>
              <a:t> Çalışma odanızda televizyon, dikkat dağıtıcı bilgisayar veya telefon olmamasına gayret edin. Ya da açık olmasın.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tr-TR" sz="2800" cap="none" dirty="0"/>
              <a:t> Alternatifler geliştir. (Parka gitmek, arkadaşlarla sohbet, </a:t>
            </a:r>
          </a:p>
          <a:p>
            <a:pPr marL="0" indent="0">
              <a:lnSpc>
                <a:spcPct val="150000"/>
              </a:lnSpc>
              <a:buClr>
                <a:schemeClr val="tx1"/>
              </a:buClr>
              <a:buNone/>
            </a:pPr>
            <a:r>
              <a:rPr lang="tr-TR" sz="2800" cap="none" dirty="0"/>
              <a:t>    aileyle piknik, spor, kültürel aktiviteler)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tr-TR" sz="2800" cap="none" dirty="0"/>
              <a:t> Kardeşlerinize, arkadaşlarınıza model olun.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tr-TR" sz="2800" cap="none" dirty="0"/>
              <a:t> Yaş ve gelişiminize uygun olmayan içeriklere</a:t>
            </a:r>
          </a:p>
          <a:p>
            <a:pPr marL="0" indent="0">
              <a:lnSpc>
                <a:spcPct val="150000"/>
              </a:lnSpc>
              <a:buClr>
                <a:schemeClr val="tx1"/>
              </a:buClr>
              <a:buNone/>
            </a:pPr>
            <a:r>
              <a:rPr lang="tr-TR" sz="2800" dirty="0"/>
              <a:t>    </a:t>
            </a:r>
            <a:r>
              <a:rPr lang="tr-TR" sz="2800" cap="none" dirty="0"/>
              <a:t> dikkat edin.</a:t>
            </a:r>
          </a:p>
        </p:txBody>
      </p:sp>
    </p:spTree>
    <p:extLst>
      <p:ext uri="{BB962C8B-B14F-4D97-AF65-F5344CB8AC3E}">
        <p14:creationId xmlns:p14="http://schemas.microsoft.com/office/powerpoint/2010/main" val="297007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3662" y="322303"/>
            <a:ext cx="11882907" cy="1596177"/>
          </a:xfrm>
        </p:spPr>
        <p:txBody>
          <a:bodyPr>
            <a:noAutofit/>
          </a:bodyPr>
          <a:lstStyle/>
          <a:p>
            <a:pPr algn="ctr"/>
            <a:r>
              <a:rPr lang="tr-TR" sz="6600" dirty="0">
                <a:solidFill>
                  <a:schemeClr val="tx1"/>
                </a:solidFill>
              </a:rPr>
              <a:t>Medyadaki Akıllı İşaretler</a:t>
            </a:r>
          </a:p>
        </p:txBody>
      </p:sp>
      <p:pic>
        <p:nvPicPr>
          <p:cNvPr id="5122" name="Picture 2" descr="medyadaki akıllı işaretler ile ilgili görsel sonuc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156" y="1815449"/>
            <a:ext cx="10959920" cy="483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26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nternet ve gençlik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651" y="2710458"/>
            <a:ext cx="5301803" cy="268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99188" y="204327"/>
            <a:ext cx="9601196" cy="1134532"/>
          </a:xfrm>
        </p:spPr>
        <p:txBody>
          <a:bodyPr>
            <a:normAutofit/>
          </a:bodyPr>
          <a:lstStyle/>
          <a:p>
            <a:r>
              <a:rPr lang="tr-TR" sz="6000" dirty="0">
                <a:solidFill>
                  <a:schemeClr val="tx1"/>
                </a:solidFill>
              </a:rPr>
              <a:t>İNTERNET VE GENÇLİK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06062" y="1338859"/>
            <a:ext cx="11565228" cy="542583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tr-TR" sz="2800" cap="none" dirty="0"/>
              <a:t>Bilgisayar güvenliği (virüslere dikkat, internet sitelerine dikkat)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tr-TR" sz="2800" cap="none" dirty="0"/>
              <a:t>Elektronik posta (virüsler!, Şifre değişikliği)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tr-TR" sz="2800" cap="none" dirty="0"/>
              <a:t>Oyunlar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tr-TR" sz="2800" cap="none" dirty="0"/>
              <a:t>Sosyal iletişim ağları </a:t>
            </a:r>
          </a:p>
          <a:p>
            <a:pPr marL="0" indent="0">
              <a:lnSpc>
                <a:spcPct val="150000"/>
              </a:lnSpc>
              <a:buClr>
                <a:schemeClr val="tx1"/>
              </a:buClr>
              <a:buNone/>
            </a:pPr>
            <a:r>
              <a:rPr lang="tr-TR" sz="2800" cap="none" dirty="0"/>
              <a:t>    (özel bilgilerimizi paylaşmayalım!!)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tr-TR" sz="2800" cap="none" dirty="0"/>
              <a:t>Sohbet (otobüslerde, yolda, misafirlikte mesajlaşma doğru değil!!!!)</a:t>
            </a:r>
            <a:endParaRPr lang="tr-TR" dirty="0"/>
          </a:p>
          <a:p>
            <a:pPr>
              <a:buClr>
                <a:schemeClr val="tx1"/>
              </a:buClr>
            </a:pPr>
            <a:endParaRPr lang="tr-TR" dirty="0"/>
          </a:p>
          <a:p>
            <a:pPr>
              <a:buClr>
                <a:schemeClr val="tx1"/>
              </a:buClr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830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eklam ve tüketim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021" y="3168202"/>
            <a:ext cx="4262906" cy="332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19627" y="150014"/>
            <a:ext cx="10749387" cy="897468"/>
          </a:xfrm>
        </p:spPr>
        <p:txBody>
          <a:bodyPr>
            <a:noAutofit/>
          </a:bodyPr>
          <a:lstStyle/>
          <a:p>
            <a:r>
              <a:rPr lang="tr-TR" sz="6000" dirty="0">
                <a:solidFill>
                  <a:schemeClr val="tx1"/>
                </a:solidFill>
              </a:rPr>
              <a:t>REKLAM, TÜKETİM VE AİLE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9508" y="1047482"/>
            <a:ext cx="11859207" cy="2275267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tr-TR" sz="2800" cap="none" dirty="0"/>
              <a:t>Reklam, içerik ve sunumuyla büyülü bir dünya inşa eder.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tr-TR" sz="2800" cap="none" dirty="0"/>
              <a:t>İnsanların da o büyülü dünyalara girip vaat edilen nimetleri tatmaları istenir.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79508" y="3322749"/>
            <a:ext cx="733872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+mj-lt"/>
              </a:rPr>
              <a:t> Reklamın bu büyülü dünyayı nasıl inşa    ettiğini anlamamız ve tüketim alışkanlıklarımızı daha bilinçli bir şekilde, ihtiyaçlar ekseninde biçimlendirmemiz aile huzuru açısından önemlidir.</a:t>
            </a:r>
          </a:p>
        </p:txBody>
      </p:sp>
    </p:spTree>
    <p:extLst>
      <p:ext uri="{BB962C8B-B14F-4D97-AF65-F5344CB8AC3E}">
        <p14:creationId xmlns:p14="http://schemas.microsoft.com/office/powerpoint/2010/main" val="126336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eklam ve tüketim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527" y="0"/>
            <a:ext cx="5755828" cy="330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27526" y="346862"/>
            <a:ext cx="7705860" cy="2608867"/>
          </a:xfrm>
        </p:spPr>
        <p:txBody>
          <a:bodyPr>
            <a:noAutofit/>
          </a:bodyPr>
          <a:lstStyle/>
          <a:p>
            <a:r>
              <a:rPr lang="tr-TR" sz="5400" dirty="0">
                <a:solidFill>
                  <a:schemeClr val="tx1"/>
                </a:solidFill>
              </a:rPr>
              <a:t>Bu Büyülü Dünyaya Kendinizi Kaptırmayın !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306" y="2614412"/>
            <a:ext cx="11865736" cy="4243588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tr-TR" sz="2800" cap="none" dirty="0"/>
              <a:t>Reklamlar, akıl ve mantığa değil duygulara hitap eder.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tr-TR" sz="2800" cap="none" dirty="0"/>
              <a:t>Ürünleri kullananlara dikkat çeker. (ünlüler)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tr-TR" sz="2800" cap="none" dirty="0"/>
              <a:t>Hayallere oynar.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tr-TR" sz="2800" cap="none" dirty="0"/>
              <a:t>Anlam yaratır. (Giydiğin ürün kadar değerlisin. Kullandığın araçların özellikleri oranında kıymetlisin. Ne tüketiyorsan aslında osun.) ????</a:t>
            </a:r>
          </a:p>
        </p:txBody>
      </p:sp>
    </p:spTree>
    <p:extLst>
      <p:ext uri="{BB962C8B-B14F-4D97-AF65-F5344CB8AC3E}">
        <p14:creationId xmlns:p14="http://schemas.microsoft.com/office/powerpoint/2010/main" val="301431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49379" y="888643"/>
            <a:ext cx="10363826" cy="5160134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tr-TR" sz="2800" dirty="0"/>
              <a:t> </a:t>
            </a:r>
            <a:r>
              <a:rPr lang="tr-TR" sz="2800" b="1" dirty="0"/>
              <a:t>ÖRNEK: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tr-TR" sz="2800" cap="none" dirty="0"/>
              <a:t>Bir hamburger reklamında, seçkin bir ortamda güzel görünüşlü insanların güleç yüzleri ve şık kıyafetleriyle neredeyse kendilerinden geçmiş bir halde yiyip içtikleri gösterilir. Sunulan içerikle, o ürüne ulaşıldığında yaşanacak haz ve mutluluk gösterilir, o ürün alındığında derdin tasanın olmadığı ve her tür ihtiyacın karşılandığı bir dünyaya ulaşacağı algısı oluşturulur.</a:t>
            </a:r>
          </a:p>
          <a:p>
            <a:pPr algn="just">
              <a:lnSpc>
                <a:spcPct val="150000"/>
              </a:lnSpc>
            </a:pPr>
            <a:endParaRPr lang="tr-TR" sz="2800" cap="none" dirty="0"/>
          </a:p>
        </p:txBody>
      </p:sp>
    </p:spTree>
    <p:extLst>
      <p:ext uri="{BB962C8B-B14F-4D97-AF65-F5344CB8AC3E}">
        <p14:creationId xmlns:p14="http://schemas.microsoft.com/office/powerpoint/2010/main" val="4001989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2752" y="343455"/>
            <a:ext cx="11689546" cy="1461371"/>
          </a:xfrm>
        </p:spPr>
        <p:txBody>
          <a:bodyPr>
            <a:noAutofit/>
          </a:bodyPr>
          <a:lstStyle/>
          <a:p>
            <a:pPr algn="ctr"/>
            <a:r>
              <a:rPr lang="tr-TR" sz="4800" dirty="0">
                <a:solidFill>
                  <a:schemeClr val="tx1"/>
                </a:solidFill>
              </a:rPr>
              <a:t>Reklamlarda Yaratılan İmajlara Dikkat !!!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2753" y="1804826"/>
            <a:ext cx="11689545" cy="4736651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tr-TR" sz="2800" cap="none" dirty="0">
                <a:solidFill>
                  <a:schemeClr val="tx1"/>
                </a:solidFill>
              </a:rPr>
              <a:t>Bu algılaya kapılarak ihtiyaçlarınızın dışına çıkmayınız!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tr-TR" sz="2800" cap="none" dirty="0">
                <a:solidFill>
                  <a:schemeClr val="tx1"/>
                </a:solidFill>
              </a:rPr>
              <a:t>Bütçeniz dahilinde ve araştırarak alışveriş yapmaya dikkat edin!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tr-TR" sz="2800" cap="none" dirty="0">
                <a:solidFill>
                  <a:schemeClr val="tx1"/>
                </a:solidFill>
              </a:rPr>
              <a:t>Bazen ürünler olduğundan abartılı veya iyi olarak yansıtılabilir.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tr-TR" sz="2800" cap="none" dirty="0">
                <a:solidFill>
                  <a:schemeClr val="tx1"/>
                </a:solidFill>
              </a:rPr>
              <a:t>Hepsi mi kötü reklamların?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tr-TR" sz="2800" cap="none" dirty="0">
                <a:solidFill>
                  <a:schemeClr val="tx1"/>
                </a:solidFill>
              </a:rPr>
              <a:t>Faydaları: üründen haberdar olmayı sağlar, ürünün temel özellikleri hakkında bilgi sağlar…</a:t>
            </a:r>
          </a:p>
        </p:txBody>
      </p:sp>
    </p:spTree>
    <p:extLst>
      <p:ext uri="{BB962C8B-B14F-4D97-AF65-F5344CB8AC3E}">
        <p14:creationId xmlns:p14="http://schemas.microsoft.com/office/powerpoint/2010/main" val="299383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220369"/>
            <a:ext cx="11787737" cy="1517207"/>
          </a:xfrm>
        </p:spPr>
        <p:txBody>
          <a:bodyPr>
            <a:noAutofit/>
          </a:bodyPr>
          <a:lstStyle/>
          <a:p>
            <a:pPr algn="ctr"/>
            <a:r>
              <a:rPr lang="tr-TR" sz="5400" dirty="0">
                <a:solidFill>
                  <a:schemeClr val="tx1"/>
                </a:solidFill>
              </a:rPr>
              <a:t>ŞİKAYET VE DENETİM MEKANİZMALARI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11016" y="1948592"/>
            <a:ext cx="11576722" cy="471474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Clr>
                <a:schemeClr val="tx1"/>
              </a:buClr>
            </a:pPr>
            <a:r>
              <a:rPr lang="tr-TR" sz="2800" cap="none" dirty="0"/>
              <a:t>Medyaya geri bildirim olmadığında, medya iletişim değil iletim gerçekleşmiş olur.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</a:pPr>
            <a:r>
              <a:rPr lang="tr-TR" sz="2800" cap="none" dirty="0"/>
              <a:t>Hem medya kullanıcıları hem de medya açısından olumlu ve olumsuz tepkilerin iletilmesi önemlidir.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</a:pPr>
            <a:r>
              <a:rPr lang="tr-TR" sz="2800" cap="none" dirty="0"/>
              <a:t>Bu davranış her medya okuryazarının uygulaması gereken bir davranıştır. Aktif olmak, medya ile iletişim halinde olmak medya okuryazarlığın en önemli göstergesidir. </a:t>
            </a:r>
          </a:p>
        </p:txBody>
      </p:sp>
    </p:spTree>
    <p:extLst>
      <p:ext uri="{BB962C8B-B14F-4D97-AF65-F5344CB8AC3E}">
        <p14:creationId xmlns:p14="http://schemas.microsoft.com/office/powerpoint/2010/main" val="173063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0761" y="515155"/>
            <a:ext cx="11487955" cy="1313646"/>
          </a:xfrm>
        </p:spPr>
        <p:txBody>
          <a:bodyPr>
            <a:normAutofit/>
          </a:bodyPr>
          <a:lstStyle/>
          <a:p>
            <a:r>
              <a:rPr lang="tr-TR" sz="6000" dirty="0">
                <a:solidFill>
                  <a:schemeClr val="tx1"/>
                </a:solidFill>
              </a:rPr>
              <a:t>NELER ÖĞRENECEĞİZ ???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5307" y="2382592"/>
            <a:ext cx="10317049" cy="4475408"/>
          </a:xfrm>
        </p:spPr>
        <p:txBody>
          <a:bodyPr/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tr-TR" sz="2800" dirty="0"/>
              <a:t> Bir ihtiyaç Olarak Medya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tr-TR" sz="2800" dirty="0"/>
              <a:t> Bilgilenirken Medya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tr-TR" sz="2800" dirty="0"/>
              <a:t> Eğlence Aracı Olarak Medyanın Kullanımı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tr-TR" sz="2800" dirty="0"/>
              <a:t> İnternet ve Gençlik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tr-TR" sz="2800" dirty="0"/>
              <a:t> Reklam, Tüketim ve Aile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tr-TR" sz="2800" dirty="0"/>
              <a:t> Şikayet ve Denetim Mekanizmaları</a:t>
            </a:r>
          </a:p>
          <a:p>
            <a:endParaRPr lang="tr-TR" sz="2800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pic>
        <p:nvPicPr>
          <p:cNvPr id="4" name="Picture 4" descr="medya okuryazarı gif ile ilgili görsel sonucu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258" y="4069725"/>
            <a:ext cx="2545458" cy="232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20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4547" y="309425"/>
            <a:ext cx="11900079" cy="1107252"/>
          </a:xfrm>
        </p:spPr>
        <p:txBody>
          <a:bodyPr>
            <a:noAutofit/>
          </a:bodyPr>
          <a:lstStyle/>
          <a:p>
            <a:r>
              <a:rPr lang="tr-TR" sz="6600" dirty="0">
                <a:solidFill>
                  <a:schemeClr val="tx1"/>
                </a:solidFill>
              </a:rPr>
              <a:t>BİR İHTİYAÇ OLARAK MEDYA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7273" y="1790164"/>
            <a:ext cx="12054626" cy="540268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tr-TR" sz="2200" dirty="0"/>
              <a:t> </a:t>
            </a:r>
            <a:r>
              <a:rPr lang="tr-TR" sz="2400" cap="none" dirty="0"/>
              <a:t>İnsan, mutlu bir hayat sürdürebilmek için çeşitli ihtiyaçlarını gidermek ister.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tr-TR" sz="2400" cap="none" dirty="0"/>
              <a:t> İhtiyaçlarını giderdiğinde rahatlık, gideremediğinde rahatsızlık hisseder.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tr-TR" sz="2400" cap="none" dirty="0"/>
              <a:t> Aile ve birey, kendileri için uygun tercihleri yaptıklarında birtakım temel  ihtiyaçlarını karşılayabilir.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tr-TR" sz="2400" cap="none" dirty="0"/>
              <a:t> Ancak aile ve birey, ihtiyaçlarını değil de isteklerini, heveslerini, belirli tüketim alışkanlıklarını dikkate alarak seçim yaptığında olumsuz medya içerikleriyle karşılaşma olasılığı artar.</a:t>
            </a:r>
          </a:p>
        </p:txBody>
      </p:sp>
    </p:spTree>
    <p:extLst>
      <p:ext uri="{BB962C8B-B14F-4D97-AF65-F5344CB8AC3E}">
        <p14:creationId xmlns:p14="http://schemas.microsoft.com/office/powerpoint/2010/main" val="290358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5054" y="7937"/>
            <a:ext cx="3988158" cy="2014178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449434"/>
            <a:ext cx="8838660" cy="1130003"/>
          </a:xfrm>
        </p:spPr>
        <p:txBody>
          <a:bodyPr>
            <a:normAutofit/>
          </a:bodyPr>
          <a:lstStyle/>
          <a:p>
            <a:r>
              <a:rPr lang="tr-TR" sz="6000" dirty="0">
                <a:solidFill>
                  <a:schemeClr val="tx1"/>
                </a:solidFill>
              </a:rPr>
              <a:t>BİLGİLENİRKEN MEDYA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70456" y="1868534"/>
            <a:ext cx="11462198" cy="536939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Clr>
                <a:schemeClr val="tx1"/>
              </a:buClr>
            </a:pPr>
            <a:r>
              <a:rPr lang="tr-TR" sz="2800" cap="none" dirty="0"/>
              <a:t>Bilgi ve enformasyon kaynağı olarak anne, baba, okul, öğretmen, kitap gibi aktörler eski rollerini kaybetmektedir.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</a:pPr>
            <a:r>
              <a:rPr lang="tr-TR" sz="2800" cap="none" dirty="0"/>
              <a:t>Çünkü medya hızla gelişip egemenlik kurmaktadır. Bu durumda rollerde değişime uğramaktadır.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</a:pPr>
            <a:r>
              <a:rPr lang="tr-TR" sz="2800" cap="none" dirty="0"/>
              <a:t> Bilgilerimizi nasıl elde ediyoruz artık ? haber, belgesel, köşe yazısı, makale, sohbet programı, röportaj, gazete, dergi, internet, </a:t>
            </a:r>
            <a:r>
              <a:rPr lang="tr-TR" sz="2800" cap="none" dirty="0" err="1"/>
              <a:t>google</a:t>
            </a:r>
            <a:r>
              <a:rPr lang="tr-TR" sz="2800" cap="none" dirty="0"/>
              <a:t> dan arama yaparak…</a:t>
            </a:r>
          </a:p>
          <a:p>
            <a:endParaRPr lang="tr-TR" dirty="0">
              <a:solidFill>
                <a:schemeClr val="bg1"/>
              </a:solidFill>
            </a:endParaRPr>
          </a:p>
          <a:p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4" name="AutoShape 2" descr="medyanın bilgilendirme işlevi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607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nne baba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715" y="2834022"/>
            <a:ext cx="4709375" cy="393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74512" y="433715"/>
            <a:ext cx="10364451" cy="1042858"/>
          </a:xfrm>
        </p:spPr>
        <p:txBody>
          <a:bodyPr>
            <a:normAutofit/>
          </a:bodyPr>
          <a:lstStyle/>
          <a:p>
            <a:r>
              <a:rPr lang="tr-TR" sz="6000" dirty="0">
                <a:solidFill>
                  <a:schemeClr val="tx1"/>
                </a:solidFill>
              </a:rPr>
              <a:t>Şunu da unutmayalım…..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73488" y="2276675"/>
            <a:ext cx="9771398" cy="5048519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tr-TR" sz="2800" cap="none" dirty="0"/>
              <a:t>Geleneksel bilgi kaynaklarını da dikkate alalım.</a:t>
            </a:r>
            <a:endParaRPr lang="tr-TR" sz="2800" dirty="0"/>
          </a:p>
          <a:p>
            <a:pPr lvl="2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tr-TR" sz="2800" cap="none" dirty="0"/>
              <a:t>Anne – baba</a:t>
            </a:r>
          </a:p>
          <a:p>
            <a:pPr lvl="2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tr-TR" sz="2800" cap="none" dirty="0"/>
              <a:t>Öğretmen </a:t>
            </a:r>
          </a:p>
          <a:p>
            <a:pPr lvl="2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tr-TR" sz="2800" cap="none" dirty="0"/>
              <a:t>Bilgin ( bir büyüğümüz)</a:t>
            </a:r>
          </a:p>
          <a:p>
            <a:pPr lvl="2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tr-TR" sz="2800" cap="none" dirty="0"/>
              <a:t>Kitap </a:t>
            </a:r>
          </a:p>
          <a:p>
            <a:pPr marL="914400" lvl="2" indent="0">
              <a:buClr>
                <a:schemeClr val="tx1"/>
              </a:buClr>
              <a:buNone/>
            </a:pPr>
            <a:r>
              <a:rPr lang="tr-TR" sz="2800" cap="none" dirty="0"/>
              <a:t>   (kütüphanelere gidebilirsiniz.</a:t>
            </a:r>
          </a:p>
        </p:txBody>
      </p:sp>
    </p:spTree>
    <p:extLst>
      <p:ext uri="{BB962C8B-B14F-4D97-AF65-F5344CB8AC3E}">
        <p14:creationId xmlns:p14="http://schemas.microsoft.com/office/powerpoint/2010/main" val="148031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3030" y="0"/>
            <a:ext cx="12088969" cy="1378040"/>
          </a:xfrm>
        </p:spPr>
        <p:txBody>
          <a:bodyPr>
            <a:noAutofit/>
          </a:bodyPr>
          <a:lstStyle/>
          <a:p>
            <a:pPr algn="ctr"/>
            <a:r>
              <a:rPr lang="tr-TR" sz="4800" dirty="0">
                <a:solidFill>
                  <a:schemeClr val="tx1"/>
                </a:solidFill>
              </a:rPr>
              <a:t>Medyadaki Her Bilgi Doğru Mudur 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0506" y="888642"/>
            <a:ext cx="11436441" cy="5756857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tr-TR" sz="2800" b="1" dirty="0"/>
              <a:t>HAYIR…..</a:t>
            </a:r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tr-TR" sz="2800" cap="none" dirty="0"/>
              <a:t>Haberin kaynağını araştırın. Güvenilir mi? Söyleyene de bakın.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tr-TR" sz="2800" cap="none" dirty="0"/>
              <a:t> Yalnızca bir yerden bilgi edinmeyin, birkaç yerden araştırın? Karşılaştırın.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tr-TR" sz="2800" cap="none" dirty="0"/>
              <a:t> Bilgiler gerçeği yansıtıyor mu?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tr-TR" sz="2800" cap="none" dirty="0"/>
              <a:t> Güncel mi? Araştırın.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tr-TR" sz="2800" cap="none" dirty="0"/>
              <a:t> Eleştirel bir yaklaşım geliştirin.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tr-TR" sz="2800" cap="none" dirty="0"/>
              <a:t> Her habere, bilgiye inanmayın.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tr-TR" dirty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4" name="Picture 2" descr="bilinçli medya kullanımı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573" y="4340181"/>
            <a:ext cx="4339152" cy="230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69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3032" y="399245"/>
            <a:ext cx="11801876" cy="1532587"/>
          </a:xfrm>
        </p:spPr>
        <p:txBody>
          <a:bodyPr>
            <a:noAutofit/>
          </a:bodyPr>
          <a:lstStyle/>
          <a:p>
            <a:pPr algn="ctr"/>
            <a:r>
              <a:rPr lang="tr-TR" sz="5400" dirty="0">
                <a:solidFill>
                  <a:schemeClr val="tx1"/>
                </a:solidFill>
              </a:rPr>
              <a:t>Eğlence Aracı Olarak Medyanın Kullanımı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34851" y="2034864"/>
            <a:ext cx="5383369" cy="467489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Clr>
                <a:schemeClr val="tx1"/>
              </a:buClr>
            </a:pPr>
            <a:r>
              <a:rPr lang="tr-TR" sz="2800" cap="none" dirty="0"/>
              <a:t>Eğlence aracı olarak medyanın kullanımı önemli bir imkan olduğu kadar beraberinde getirdiği olumsuzluklar da göz ardı edilemeyecek boyuttadır.</a:t>
            </a:r>
          </a:p>
          <a:p>
            <a:pPr marL="0" indent="0" algn="just">
              <a:buClr>
                <a:schemeClr val="tx1"/>
              </a:buClr>
              <a:buNone/>
            </a:pPr>
            <a:endParaRPr lang="tr-TR" sz="2800" cap="none" dirty="0"/>
          </a:p>
        </p:txBody>
      </p:sp>
      <p:pic>
        <p:nvPicPr>
          <p:cNvPr id="11266" name="Picture 2" descr="eÄlence aracÄ± olarak medya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908" y="2395470"/>
            <a:ext cx="5715000" cy="4314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11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1971" y="875763"/>
            <a:ext cx="6104587" cy="584962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Clr>
                <a:schemeClr val="tx1"/>
              </a:buClr>
              <a:buNone/>
            </a:pPr>
            <a:r>
              <a:rPr lang="tr-TR" sz="2800" dirty="0"/>
              <a:t>  Eğlenmek bizimde hakkımız!!!</a:t>
            </a:r>
          </a:p>
          <a:p>
            <a:pPr marL="0" indent="0" algn="just">
              <a:lnSpc>
                <a:spcPct val="150000"/>
              </a:lnSpc>
              <a:buClr>
                <a:schemeClr val="tx1"/>
              </a:buClr>
              <a:buNone/>
            </a:pPr>
            <a:endParaRPr lang="tr-TR" sz="2800" dirty="0"/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tr-TR" sz="2800" cap="none" dirty="0"/>
              <a:t>Sinema, tiyatro, maç, konser, dizi, talk </a:t>
            </a:r>
            <a:r>
              <a:rPr lang="tr-TR" sz="2800" cap="none" dirty="0" err="1"/>
              <a:t>show</a:t>
            </a:r>
            <a:r>
              <a:rPr lang="tr-TR" sz="2800" cap="none" dirty="0"/>
              <a:t>, magazin programları, müzik programları, animasyon, bilmece, bulmaca, oyunlar…</a:t>
            </a:r>
          </a:p>
          <a:p>
            <a:pPr marL="0" indent="0">
              <a:lnSpc>
                <a:spcPct val="150000"/>
              </a:lnSpc>
              <a:buClr>
                <a:schemeClr val="tx1"/>
              </a:buClr>
              <a:buNone/>
            </a:pPr>
            <a:endParaRPr lang="tr-TR" sz="2800" dirty="0"/>
          </a:p>
        </p:txBody>
      </p:sp>
      <p:pic>
        <p:nvPicPr>
          <p:cNvPr id="6146" name="Picture 2" descr="medyada eğlence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590" y="875763"/>
            <a:ext cx="5473520" cy="500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02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edyada seçici olun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104" y="3116687"/>
            <a:ext cx="5520332" cy="365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85420" y="302653"/>
            <a:ext cx="11109762" cy="636216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tr-TR" sz="2800" cap="none" dirty="0"/>
              <a:t> Seçici olun. İyi bir medya okuryazarı olmak bunu gerektirir.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tr-TR" sz="2800" cap="none" dirty="0"/>
              <a:t> Nelere dikkat etmeliyiz seçerken? Kim hazırlamış, içeriği ne, olumsuz bir konusu var mı, yaşınıza uygun mu ?</a:t>
            </a:r>
          </a:p>
          <a:p>
            <a:pPr marL="0" indent="0" algn="just">
              <a:lnSpc>
                <a:spcPct val="150000"/>
              </a:lnSpc>
              <a:buClr>
                <a:schemeClr val="tx1"/>
              </a:buClr>
              <a:buNone/>
            </a:pPr>
            <a:r>
              <a:rPr lang="tr-TR" sz="2800" cap="none" dirty="0"/>
              <a:t>  (şiddet, cinsellik gibi olumsuz içeriklere yer veriyor mu ?)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endParaRPr lang="tr-TR" sz="2800" cap="none" dirty="0"/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tr-TR" sz="2800" cap="none" dirty="0"/>
              <a:t> Aileniz veya arkadaşlarınız ile eğlence</a:t>
            </a:r>
          </a:p>
          <a:p>
            <a:pPr marL="0" indent="0" algn="just">
              <a:lnSpc>
                <a:spcPct val="150000"/>
              </a:lnSpc>
              <a:buClr>
                <a:schemeClr val="tx1"/>
              </a:buClr>
              <a:buNone/>
            </a:pPr>
            <a:r>
              <a:rPr lang="tr-TR" sz="2800" cap="none" dirty="0"/>
              <a:t>araçlarını kullanın, analiz yapın, eleştirin.</a:t>
            </a:r>
          </a:p>
          <a:p>
            <a:pPr marL="0" indent="0" algn="just">
              <a:lnSpc>
                <a:spcPct val="150000"/>
              </a:lnSpc>
              <a:buClr>
                <a:schemeClr val="tx1"/>
              </a:buClr>
              <a:buNone/>
            </a:pPr>
            <a:r>
              <a:rPr lang="tr-TR" sz="2800" cap="none" dirty="0"/>
              <a:t> (Eleştirel düşünebilme ve Etkili iletişim)</a:t>
            </a:r>
          </a:p>
        </p:txBody>
      </p:sp>
    </p:spTree>
    <p:extLst>
      <p:ext uri="{BB962C8B-B14F-4D97-AF65-F5344CB8AC3E}">
        <p14:creationId xmlns:p14="http://schemas.microsoft.com/office/powerpoint/2010/main" val="301393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">
  <a:themeElements>
    <a:clrScheme name="İy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İy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860</TotalTime>
  <Words>759</Words>
  <Application>Microsoft Office PowerPoint</Application>
  <PresentationFormat>Geniş ekran</PresentationFormat>
  <Paragraphs>86</Paragraphs>
  <Slides>18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3" baseType="lpstr">
      <vt:lpstr>Arial</vt:lpstr>
      <vt:lpstr>Century Gothic</vt:lpstr>
      <vt:lpstr>Wingdings</vt:lpstr>
      <vt:lpstr>Wingdings 3</vt:lpstr>
      <vt:lpstr>İyon</vt:lpstr>
      <vt:lpstr> BİLİNÇLİ MEDYA KULLANIMI</vt:lpstr>
      <vt:lpstr>NELER ÖĞRENECEĞİZ ???</vt:lpstr>
      <vt:lpstr>BİR İHTİYAÇ OLARAK MEDYA</vt:lpstr>
      <vt:lpstr>BİLGİLENİRKEN MEDYA</vt:lpstr>
      <vt:lpstr>Şunu da unutmayalım…..</vt:lpstr>
      <vt:lpstr>Medyadaki Her Bilgi Doğru Mudur ?</vt:lpstr>
      <vt:lpstr>Eğlence Aracı Olarak Medyanın Kullanımı </vt:lpstr>
      <vt:lpstr>PowerPoint Sunusu</vt:lpstr>
      <vt:lpstr>PowerPoint Sunusu</vt:lpstr>
      <vt:lpstr>PowerPoint Sunusu</vt:lpstr>
      <vt:lpstr>Eğlenirken Bağımlı Olmamak için…</vt:lpstr>
      <vt:lpstr>Medyadaki Akıllı İşaretler</vt:lpstr>
      <vt:lpstr>İNTERNET VE GENÇLİK</vt:lpstr>
      <vt:lpstr>REKLAM, TÜKETİM VE AİLE</vt:lpstr>
      <vt:lpstr>Bu Büyülü Dünyaya Kendinizi Kaptırmayın !</vt:lpstr>
      <vt:lpstr>PowerPoint Sunusu</vt:lpstr>
      <vt:lpstr>Reklamlarda Yaratılan İmajlara Dikkat !!!</vt:lpstr>
      <vt:lpstr>ŞİKAYET VE DENETİM MEKANİZMALARI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BİLİNÇLİ MEDYA KULLANIMI</dc:title>
  <dc:creator>Betül-Pc</dc:creator>
  <cp:lastModifiedBy>ekol</cp:lastModifiedBy>
  <cp:revision>77</cp:revision>
  <dcterms:created xsi:type="dcterms:W3CDTF">2018-03-19T19:52:46Z</dcterms:created>
  <dcterms:modified xsi:type="dcterms:W3CDTF">2022-02-14T06:39:42Z</dcterms:modified>
</cp:coreProperties>
</file>