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753600" cy="7315200"/>
  <p:notesSz cx="6858000" cy="9144000"/>
  <p:embeddedFontLst>
    <p:embeddedFont>
      <p:font typeface="Agrandir Tight Medium" panose="020B0604020202020204" charset="-94"/>
      <p:regular r:id="rId26"/>
    </p:embeddedFont>
    <p:embeddedFont>
      <p:font typeface="Ananias" panose="020B0604020202020204" charset="0"/>
      <p:regular r:id="rId27"/>
    </p:embeddedFont>
    <p:embeddedFont>
      <p:font typeface="Ananias Bold" panose="020B0604020202020204" charset="0"/>
      <p:regular r:id="rId28"/>
    </p:embeddedFont>
    <p:embeddedFont>
      <p:font typeface="Arsenal" panose="020B0604020202020204" charset="-94"/>
      <p:regular r:id="rId29"/>
    </p:embeddedFont>
    <p:embeddedFont>
      <p:font typeface="Arsenal Bold" panose="020B0604020202020204" charset="-94"/>
      <p:regular r:id="rId30"/>
    </p:embeddedFont>
    <p:embeddedFont>
      <p:font typeface="Calibri" panose="020F0502020204030204" pitchFamily="34" charset="0"/>
      <p:regular r:id="rId31"/>
      <p:bold r:id="rId32"/>
      <p:italic r:id="rId33"/>
      <p:boldItalic r:id="rId34"/>
    </p:embeddedFont>
    <p:embeddedFont>
      <p:font typeface="Noto Serif Display Black" panose="020B0604020202020204"/>
      <p:regular r:id="rId35"/>
    </p:embeddedFont>
    <p:embeddedFont>
      <p:font typeface="Open Sans" panose="020B0606030504020204" pitchFamily="34" charset="0"/>
      <p:regular r:id="rId36"/>
    </p:embeddedFont>
    <p:embeddedFont>
      <p:font typeface="Open Sans Italics" panose="020B0604020202020204"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85" d="100"/>
          <a:sy n="85" d="100"/>
        </p:scale>
        <p:origin x="99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2.svg"/><Relationship Id="rId7" Type="http://schemas.openxmlformats.org/officeDocument/2006/relationships/image" Target="../media/image2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svg"/><Relationship Id="rId10" Type="http://schemas.openxmlformats.org/officeDocument/2006/relationships/image" Target="../media/image29.png"/><Relationship Id="rId4" Type="http://schemas.openxmlformats.org/officeDocument/2006/relationships/image" Target="../media/image1.png"/><Relationship Id="rId9" Type="http://schemas.openxmlformats.org/officeDocument/2006/relationships/image" Target="../media/image28.svg"/></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32.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sv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sv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svg"/><Relationship Id="rId7" Type="http://schemas.openxmlformats.org/officeDocument/2006/relationships/image" Target="../media/image3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40.svg"/></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svg"/><Relationship Id="rId7" Type="http://schemas.openxmlformats.org/officeDocument/2006/relationships/image" Target="../media/image3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42.svg"/></Relationships>
</file>

<file path=ppt/slides/_rels/slide15.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4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38.sv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svg"/><Relationship Id="rId7" Type="http://schemas.openxmlformats.org/officeDocument/2006/relationships/image" Target="../media/image3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46.svg"/></Relationships>
</file>

<file path=ppt/slides/_rels/slide1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12.svg"/><Relationship Id="rId7" Type="http://schemas.openxmlformats.org/officeDocument/2006/relationships/image" Target="../media/image38.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48.svg"/></Relationships>
</file>

<file path=ppt/slides/_rels/slide18.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5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38.sv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38.sv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38.sv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38.sv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8.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E9D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12506">
            <a:off x="-1651203" y="4007641"/>
            <a:ext cx="3708806" cy="438912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369143" y="-914389"/>
            <a:ext cx="3752698" cy="438912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203200" y="2846033"/>
            <a:ext cx="1062500" cy="125739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9022080" y="6202201"/>
            <a:ext cx="1005480" cy="1176000"/>
          </a:xfrm>
          <a:prstGeom prst="rect">
            <a:avLst/>
          </a:prstGeom>
        </p:spPr>
      </p:pic>
      <p:sp>
        <p:nvSpPr>
          <p:cNvPr id="6" name="TextBox 6"/>
          <p:cNvSpPr txBox="1"/>
          <p:nvPr/>
        </p:nvSpPr>
        <p:spPr>
          <a:xfrm>
            <a:off x="1657954" y="2912708"/>
            <a:ext cx="6437691" cy="1307973"/>
          </a:xfrm>
          <a:prstGeom prst="rect">
            <a:avLst/>
          </a:prstGeom>
        </p:spPr>
        <p:txBody>
          <a:bodyPr lIns="0" tIns="0" rIns="0" bIns="0" rtlCol="0" anchor="t">
            <a:spAutoFit/>
          </a:bodyPr>
          <a:lstStyle/>
          <a:p>
            <a:pPr algn="ctr">
              <a:lnSpc>
                <a:spcPts val="5136"/>
              </a:lnSpc>
            </a:pPr>
            <a:r>
              <a:rPr lang="en-US" sz="4800" spc="-144">
                <a:solidFill>
                  <a:srgbClr val="5A352C"/>
                </a:solidFill>
                <a:latin typeface="Noto Serif Display Black"/>
              </a:rPr>
              <a:t>BİLİNÇLİ VELİ</a:t>
            </a:r>
          </a:p>
          <a:p>
            <a:pPr algn="ctr">
              <a:lnSpc>
                <a:spcPts val="5136"/>
              </a:lnSpc>
            </a:pPr>
            <a:r>
              <a:rPr lang="en-US" sz="4800" spc="-144">
                <a:solidFill>
                  <a:srgbClr val="5A352C"/>
                </a:solidFill>
                <a:latin typeface="Noto Serif Display Black"/>
              </a:rPr>
              <a:t>BAŞARILI ÖĞRENCİ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E9D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038566" y="-1074977"/>
            <a:ext cx="2549981" cy="301772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8399809" y="5613500"/>
            <a:ext cx="2707583" cy="3204240"/>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2887089"/>
            <a:ext cx="2967043" cy="817941"/>
          </a:xfrm>
          <a:prstGeom prst="rect">
            <a:avLst/>
          </a:prstGeom>
        </p:spPr>
      </p:pic>
      <p:sp>
        <p:nvSpPr>
          <p:cNvPr id="5" name="TextBox 5"/>
          <p:cNvSpPr txBox="1"/>
          <p:nvPr/>
        </p:nvSpPr>
        <p:spPr>
          <a:xfrm>
            <a:off x="1419914" y="108344"/>
            <a:ext cx="8151480" cy="1967230"/>
          </a:xfrm>
          <a:prstGeom prst="rect">
            <a:avLst/>
          </a:prstGeom>
        </p:spPr>
        <p:txBody>
          <a:bodyPr lIns="0" tIns="0" rIns="0" bIns="0" rtlCol="0" anchor="t">
            <a:spAutoFit/>
          </a:bodyPr>
          <a:lstStyle/>
          <a:p>
            <a:pPr algn="ctr">
              <a:lnSpc>
                <a:spcPts val="3920"/>
              </a:lnSpc>
            </a:pPr>
            <a:r>
              <a:rPr lang="en-US" sz="2800">
                <a:solidFill>
                  <a:srgbClr val="D9865A"/>
                </a:solidFill>
                <a:latin typeface="Ananias"/>
              </a:rPr>
              <a:t>"HER İNSAN FARKLI DÜNYADIR"</a:t>
            </a:r>
          </a:p>
          <a:p>
            <a:pPr algn="ctr">
              <a:lnSpc>
                <a:spcPts val="3920"/>
              </a:lnSpc>
            </a:pPr>
            <a:endParaRPr lang="en-US" sz="2800">
              <a:solidFill>
                <a:srgbClr val="D9865A"/>
              </a:solidFill>
              <a:latin typeface="Ananias"/>
            </a:endParaRPr>
          </a:p>
          <a:p>
            <a:pPr algn="ctr">
              <a:lnSpc>
                <a:spcPts val="3920"/>
              </a:lnSpc>
            </a:pPr>
            <a:r>
              <a:rPr lang="en-US" sz="2800">
                <a:solidFill>
                  <a:srgbClr val="000000"/>
                </a:solidFill>
                <a:latin typeface="Ananias"/>
              </a:rPr>
              <a:t>ÇOCUĞUNUZUN NASIL ÖĞRENDİĞİNİ KEŞFETTİNİZ Mİ?</a:t>
            </a:r>
          </a:p>
        </p:txBody>
      </p:sp>
      <p:sp>
        <p:nvSpPr>
          <p:cNvPr id="6" name="TextBox 6"/>
          <p:cNvSpPr txBox="1"/>
          <p:nvPr/>
        </p:nvSpPr>
        <p:spPr>
          <a:xfrm>
            <a:off x="236424" y="2238754"/>
            <a:ext cx="6892171" cy="438785"/>
          </a:xfrm>
          <a:prstGeom prst="rect">
            <a:avLst/>
          </a:prstGeom>
        </p:spPr>
        <p:txBody>
          <a:bodyPr lIns="0" tIns="0" rIns="0" bIns="0" rtlCol="0" anchor="t">
            <a:spAutoFit/>
          </a:bodyPr>
          <a:lstStyle/>
          <a:p>
            <a:pPr algn="ctr">
              <a:lnSpc>
                <a:spcPts val="3640"/>
              </a:lnSpc>
            </a:pPr>
            <a:r>
              <a:rPr lang="en-US" sz="2600">
                <a:solidFill>
                  <a:srgbClr val="000000"/>
                </a:solidFill>
                <a:latin typeface="Arsenal"/>
              </a:rPr>
              <a:t>Her çocuk öğrenirken farklı öğrenme stilleri kullanır. .</a:t>
            </a:r>
          </a:p>
        </p:txBody>
      </p:sp>
      <p:sp>
        <p:nvSpPr>
          <p:cNvPr id="7" name="TextBox 7"/>
          <p:cNvSpPr txBox="1"/>
          <p:nvPr/>
        </p:nvSpPr>
        <p:spPr>
          <a:xfrm>
            <a:off x="0" y="3077385"/>
            <a:ext cx="9753600" cy="772795"/>
          </a:xfrm>
          <a:prstGeom prst="rect">
            <a:avLst/>
          </a:prstGeom>
        </p:spPr>
        <p:txBody>
          <a:bodyPr lIns="0" tIns="0" rIns="0" bIns="0" rtlCol="0" anchor="t">
            <a:spAutoFit/>
          </a:bodyPr>
          <a:lstStyle/>
          <a:p>
            <a:pPr algn="ctr">
              <a:lnSpc>
                <a:spcPts val="3079"/>
              </a:lnSpc>
              <a:spcBef>
                <a:spcPct val="0"/>
              </a:spcBef>
            </a:pPr>
            <a:r>
              <a:rPr lang="en-US" sz="2199">
                <a:solidFill>
                  <a:srgbClr val="000000"/>
                </a:solidFill>
                <a:latin typeface="Arsenal"/>
              </a:rPr>
              <a:t>Görsel Ağırlıklı Öğrenenler: Görerek ve okuyarak öğrenmeyi tercih ederler. Kendi kendine okuyarak öğrenirler. Renkli şeyleri, grafik ve haritaları tercih ederler.</a:t>
            </a:r>
          </a:p>
        </p:txBody>
      </p:sp>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0" y="4431205"/>
            <a:ext cx="2967043" cy="817941"/>
          </a:xfrm>
          <a:prstGeom prst="rect">
            <a:avLst/>
          </a:prstGeom>
        </p:spPr>
      </p:pic>
      <p:sp>
        <p:nvSpPr>
          <p:cNvPr id="9" name="TextBox 9"/>
          <p:cNvSpPr txBox="1"/>
          <p:nvPr/>
        </p:nvSpPr>
        <p:spPr>
          <a:xfrm>
            <a:off x="-182205" y="4602655"/>
            <a:ext cx="9753600" cy="798830"/>
          </a:xfrm>
          <a:prstGeom prst="rect">
            <a:avLst/>
          </a:prstGeom>
        </p:spPr>
        <p:txBody>
          <a:bodyPr lIns="0" tIns="0" rIns="0" bIns="0" rtlCol="0" anchor="t">
            <a:spAutoFit/>
          </a:bodyPr>
          <a:lstStyle/>
          <a:p>
            <a:pPr algn="ctr">
              <a:lnSpc>
                <a:spcPts val="3219"/>
              </a:lnSpc>
              <a:spcBef>
                <a:spcPct val="0"/>
              </a:spcBef>
            </a:pPr>
            <a:r>
              <a:rPr lang="en-US" sz="2299">
                <a:solidFill>
                  <a:srgbClr val="000000"/>
                </a:solidFill>
                <a:latin typeface="Arsenal"/>
              </a:rPr>
              <a:t>İşitsel Ağırlıklı Öğrenenler: İşiterek, dinleyerek ve tartışarak öğrenmeyi tercih eder. Sohbet etmeyi, birileri ile çalışmayı severler. </a:t>
            </a:r>
          </a:p>
        </p:txBody>
      </p:sp>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3607" y="5614753"/>
            <a:ext cx="2967043" cy="817941"/>
          </a:xfrm>
          <a:prstGeom prst="rect">
            <a:avLst/>
          </a:prstGeom>
        </p:spPr>
      </p:pic>
      <p:sp>
        <p:nvSpPr>
          <p:cNvPr id="11" name="TextBox 11"/>
          <p:cNvSpPr txBox="1"/>
          <p:nvPr/>
        </p:nvSpPr>
        <p:spPr>
          <a:xfrm>
            <a:off x="0" y="5804679"/>
            <a:ext cx="9683089" cy="1198880"/>
          </a:xfrm>
          <a:prstGeom prst="rect">
            <a:avLst/>
          </a:prstGeom>
        </p:spPr>
        <p:txBody>
          <a:bodyPr lIns="0" tIns="0" rIns="0" bIns="0" rtlCol="0" anchor="t">
            <a:spAutoFit/>
          </a:bodyPr>
          <a:lstStyle/>
          <a:p>
            <a:pPr algn="ctr">
              <a:lnSpc>
                <a:spcPts val="3219"/>
              </a:lnSpc>
              <a:spcBef>
                <a:spcPct val="0"/>
              </a:spcBef>
            </a:pPr>
            <a:r>
              <a:rPr lang="en-US" sz="2299">
                <a:solidFill>
                  <a:srgbClr val="000000"/>
                </a:solidFill>
                <a:latin typeface="Arsenal"/>
              </a:rPr>
              <a:t>Dokunsal/kinestetik Öğrenenler: Bazılarının aklında hareket enerjisi daha iyi kalır. Öğrenecekleri şeylerle fiziksel temas kurarak yaparak öğrenirler; kişinin el ile duyumsamasına dayanır.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E9D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921550">
            <a:off x="8017884" y="-2174994"/>
            <a:ext cx="4488034" cy="531128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262218">
            <a:off x="-2244017" y="4659559"/>
            <a:ext cx="4488034" cy="5311283"/>
          </a:xfrm>
          <a:prstGeom prst="rect">
            <a:avLst/>
          </a:prstGeom>
        </p:spPr>
      </p:pic>
      <p:sp>
        <p:nvSpPr>
          <p:cNvPr id="4" name="TextBox 4"/>
          <p:cNvSpPr txBox="1"/>
          <p:nvPr/>
        </p:nvSpPr>
        <p:spPr>
          <a:xfrm>
            <a:off x="1170826" y="1377462"/>
            <a:ext cx="7411947" cy="3648711"/>
          </a:xfrm>
          <a:prstGeom prst="rect">
            <a:avLst/>
          </a:prstGeom>
        </p:spPr>
        <p:txBody>
          <a:bodyPr lIns="0" tIns="0" rIns="0" bIns="0" rtlCol="0" anchor="t">
            <a:spAutoFit/>
          </a:bodyPr>
          <a:lstStyle/>
          <a:p>
            <a:pPr algn="ctr">
              <a:lnSpc>
                <a:spcPts val="3639"/>
              </a:lnSpc>
              <a:spcBef>
                <a:spcPct val="0"/>
              </a:spcBef>
            </a:pPr>
            <a:r>
              <a:rPr lang="en-US" sz="2599">
                <a:solidFill>
                  <a:srgbClr val="5A352C"/>
                </a:solidFill>
                <a:latin typeface="Arsenal"/>
              </a:rPr>
              <a:t>Sınav kaygısı her yaş grubundan öğrencinin yaşadığı</a:t>
            </a:r>
          </a:p>
          <a:p>
            <a:pPr algn="ctr">
              <a:lnSpc>
                <a:spcPts val="3639"/>
              </a:lnSpc>
              <a:spcBef>
                <a:spcPct val="0"/>
              </a:spcBef>
            </a:pPr>
            <a:r>
              <a:rPr lang="en-US" sz="2599">
                <a:solidFill>
                  <a:srgbClr val="5A352C"/>
                </a:solidFill>
                <a:latin typeface="Arsenal"/>
              </a:rPr>
              <a:t>bir problemdir. Ancak aşılamayacak bir problem</a:t>
            </a:r>
          </a:p>
          <a:p>
            <a:pPr algn="ctr">
              <a:lnSpc>
                <a:spcPts val="3639"/>
              </a:lnSpc>
              <a:spcBef>
                <a:spcPct val="0"/>
              </a:spcBef>
            </a:pPr>
            <a:r>
              <a:rPr lang="en-US" sz="2599">
                <a:solidFill>
                  <a:srgbClr val="5A352C"/>
                </a:solidFill>
                <a:latin typeface="Arsenal"/>
              </a:rPr>
              <a:t>değildir! Uzmanlara göre bir miktar kaygının olması</a:t>
            </a:r>
          </a:p>
          <a:p>
            <a:pPr algn="ctr">
              <a:lnSpc>
                <a:spcPts val="3639"/>
              </a:lnSpc>
              <a:spcBef>
                <a:spcPct val="0"/>
              </a:spcBef>
            </a:pPr>
            <a:r>
              <a:rPr lang="en-US" sz="2599">
                <a:solidFill>
                  <a:srgbClr val="5A352C"/>
                </a:solidFill>
                <a:latin typeface="Arsenal"/>
              </a:rPr>
              <a:t>öğrenciyi olumlu yönde güdülerken aşırı miktarda</a:t>
            </a:r>
          </a:p>
          <a:p>
            <a:pPr algn="ctr">
              <a:lnSpc>
                <a:spcPts val="3639"/>
              </a:lnSpc>
              <a:spcBef>
                <a:spcPct val="0"/>
              </a:spcBef>
            </a:pPr>
            <a:r>
              <a:rPr lang="en-US" sz="2599">
                <a:solidFill>
                  <a:srgbClr val="5A352C"/>
                </a:solidFill>
                <a:latin typeface="Arsenal"/>
              </a:rPr>
              <a:t>kaygı var olan bilginin unutulmasına ve sonucunda</a:t>
            </a:r>
          </a:p>
          <a:p>
            <a:pPr algn="ctr">
              <a:lnSpc>
                <a:spcPts val="3639"/>
              </a:lnSpc>
              <a:spcBef>
                <a:spcPct val="0"/>
              </a:spcBef>
            </a:pPr>
            <a:r>
              <a:rPr lang="en-US" sz="2599">
                <a:solidFill>
                  <a:srgbClr val="5A352C"/>
                </a:solidFill>
                <a:latin typeface="Arsenal"/>
              </a:rPr>
              <a:t>öğrenciyi başarısızlığa götürecektir. Bu kaygının</a:t>
            </a:r>
          </a:p>
          <a:p>
            <a:pPr algn="ctr">
              <a:lnSpc>
                <a:spcPts val="3639"/>
              </a:lnSpc>
              <a:spcBef>
                <a:spcPct val="0"/>
              </a:spcBef>
            </a:pPr>
            <a:r>
              <a:rPr lang="en-US" sz="2599">
                <a:solidFill>
                  <a:srgbClr val="5A352C"/>
                </a:solidFill>
                <a:latin typeface="Arsenal"/>
              </a:rPr>
              <a:t>dozunu ayarlarken aileye büyük görev ve</a:t>
            </a:r>
          </a:p>
          <a:p>
            <a:pPr algn="ctr">
              <a:lnSpc>
                <a:spcPts val="3639"/>
              </a:lnSpc>
              <a:spcBef>
                <a:spcPct val="0"/>
              </a:spcBef>
            </a:pPr>
            <a:r>
              <a:rPr lang="en-US" sz="2599">
                <a:solidFill>
                  <a:srgbClr val="5A352C"/>
                </a:solidFill>
                <a:latin typeface="Arsenal"/>
              </a:rPr>
              <a:t>sorumluluklar düşmektedir.</a:t>
            </a:r>
          </a:p>
        </p:txBody>
      </p:sp>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964680" y="4389120"/>
            <a:ext cx="2734555" cy="2926080"/>
          </a:xfrm>
          <a:prstGeom prst="rect">
            <a:avLst/>
          </a:prstGeom>
        </p:spPr>
      </p:pic>
      <p:sp>
        <p:nvSpPr>
          <p:cNvPr id="6" name="TextBox 6"/>
          <p:cNvSpPr txBox="1"/>
          <p:nvPr/>
        </p:nvSpPr>
        <p:spPr>
          <a:xfrm>
            <a:off x="1323683" y="149813"/>
            <a:ext cx="6135659" cy="718820"/>
          </a:xfrm>
          <a:prstGeom prst="rect">
            <a:avLst/>
          </a:prstGeom>
        </p:spPr>
        <p:txBody>
          <a:bodyPr lIns="0" tIns="0" rIns="0" bIns="0" rtlCol="0" anchor="t">
            <a:spAutoFit/>
          </a:bodyPr>
          <a:lstStyle/>
          <a:p>
            <a:pPr algn="ctr">
              <a:lnSpc>
                <a:spcPts val="2799"/>
              </a:lnSpc>
            </a:pPr>
            <a:r>
              <a:rPr lang="en-US" sz="2799">
                <a:solidFill>
                  <a:srgbClr val="5A352C"/>
                </a:solidFill>
                <a:latin typeface="Ananias Bold"/>
              </a:rPr>
              <a:t>SINAV KAYGISINDA AİLENİN ROLÜ</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A352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16610">
            <a:off x="-1733618" y="-1463040"/>
            <a:ext cx="6181859" cy="438912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6774972" y="4389120"/>
            <a:ext cx="4524866" cy="4389120"/>
          </a:xfrm>
          <a:prstGeom prst="rect">
            <a:avLst/>
          </a:prstGeom>
        </p:spPr>
      </p:pic>
      <p:sp>
        <p:nvSpPr>
          <p:cNvPr id="4" name="TextBox 4"/>
          <p:cNvSpPr txBox="1"/>
          <p:nvPr/>
        </p:nvSpPr>
        <p:spPr>
          <a:xfrm>
            <a:off x="731520" y="1347470"/>
            <a:ext cx="9517364" cy="4563111"/>
          </a:xfrm>
          <a:prstGeom prst="rect">
            <a:avLst/>
          </a:prstGeom>
        </p:spPr>
        <p:txBody>
          <a:bodyPr lIns="0" tIns="0" rIns="0" bIns="0" rtlCol="0" anchor="t">
            <a:spAutoFit/>
          </a:bodyPr>
          <a:lstStyle/>
          <a:p>
            <a:pPr algn="ctr">
              <a:lnSpc>
                <a:spcPts val="3639"/>
              </a:lnSpc>
              <a:spcBef>
                <a:spcPct val="0"/>
              </a:spcBef>
            </a:pPr>
            <a:r>
              <a:rPr lang="en-US" sz="2599">
                <a:solidFill>
                  <a:srgbClr val="FFFFFF"/>
                </a:solidFill>
                <a:latin typeface="Arsenal"/>
              </a:rPr>
              <a:t>Aileler kendi beklentilerini değil çocuğunun istek ve</a:t>
            </a:r>
          </a:p>
          <a:p>
            <a:pPr algn="ctr">
              <a:lnSpc>
                <a:spcPts val="3639"/>
              </a:lnSpc>
              <a:spcBef>
                <a:spcPct val="0"/>
              </a:spcBef>
            </a:pPr>
            <a:r>
              <a:rPr lang="en-US" sz="2599">
                <a:solidFill>
                  <a:srgbClr val="FFFFFF"/>
                </a:solidFill>
                <a:latin typeface="Arsenal"/>
              </a:rPr>
              <a:t>beklentilerine kulak asmalı, çocuğunun aldığı</a:t>
            </a:r>
          </a:p>
          <a:p>
            <a:pPr algn="ctr">
              <a:lnSpc>
                <a:spcPts val="3639"/>
              </a:lnSpc>
              <a:spcBef>
                <a:spcPct val="0"/>
              </a:spcBef>
            </a:pPr>
            <a:r>
              <a:rPr lang="en-US" sz="2599">
                <a:solidFill>
                  <a:srgbClr val="FFFFFF"/>
                </a:solidFill>
                <a:latin typeface="Arsenal"/>
              </a:rPr>
              <a:t>kararlarda belirleyici değil destekçi olup yol gösterici</a:t>
            </a:r>
          </a:p>
          <a:p>
            <a:pPr algn="ctr">
              <a:lnSpc>
                <a:spcPts val="3639"/>
              </a:lnSpc>
              <a:spcBef>
                <a:spcPct val="0"/>
              </a:spcBef>
            </a:pPr>
            <a:r>
              <a:rPr lang="en-US" sz="2599">
                <a:solidFill>
                  <a:srgbClr val="FFFFFF"/>
                </a:solidFill>
                <a:latin typeface="Arsenal"/>
              </a:rPr>
              <a:t>olmalı, sınav kaygısının ilk belirtileri olan fiziksel ve</a:t>
            </a:r>
          </a:p>
          <a:p>
            <a:pPr algn="ctr">
              <a:lnSpc>
                <a:spcPts val="3639"/>
              </a:lnSpc>
              <a:spcBef>
                <a:spcPct val="0"/>
              </a:spcBef>
            </a:pPr>
            <a:r>
              <a:rPr lang="en-US" sz="2599">
                <a:solidFill>
                  <a:srgbClr val="FFFFFF"/>
                </a:solidFill>
                <a:latin typeface="Arsenal"/>
              </a:rPr>
              <a:t>duygusal tepkileri fark edip gerektiğinde uzman</a:t>
            </a:r>
          </a:p>
          <a:p>
            <a:pPr algn="ctr">
              <a:lnSpc>
                <a:spcPts val="3639"/>
              </a:lnSpc>
              <a:spcBef>
                <a:spcPct val="0"/>
              </a:spcBef>
            </a:pPr>
            <a:r>
              <a:rPr lang="en-US" sz="2599">
                <a:solidFill>
                  <a:srgbClr val="FFFFFF"/>
                </a:solidFill>
                <a:latin typeface="Arsenal"/>
              </a:rPr>
              <a:t>desteği almasını sağlamalı ve her şeyden önce sınavdan</a:t>
            </a:r>
          </a:p>
          <a:p>
            <a:pPr algn="ctr">
              <a:lnSpc>
                <a:spcPts val="3639"/>
              </a:lnSpc>
              <a:spcBef>
                <a:spcPct val="0"/>
              </a:spcBef>
            </a:pPr>
            <a:r>
              <a:rPr lang="en-US" sz="2599">
                <a:solidFill>
                  <a:srgbClr val="FFFFFF"/>
                </a:solidFill>
                <a:latin typeface="Arsenal"/>
              </a:rPr>
              <a:t>alacağı puanın kendilerinin gözünde var olan</a:t>
            </a:r>
          </a:p>
          <a:p>
            <a:pPr algn="ctr">
              <a:lnSpc>
                <a:spcPts val="3639"/>
              </a:lnSpc>
              <a:spcBef>
                <a:spcPct val="0"/>
              </a:spcBef>
            </a:pPr>
            <a:r>
              <a:rPr lang="en-US" sz="2599">
                <a:solidFill>
                  <a:srgbClr val="FFFFFF"/>
                </a:solidFill>
                <a:latin typeface="Arsenal"/>
              </a:rPr>
              <a:t>değerini ve sevgisini değiştirmeyeceğini onlara</a:t>
            </a:r>
          </a:p>
          <a:p>
            <a:pPr algn="ctr">
              <a:lnSpc>
                <a:spcPts val="3639"/>
              </a:lnSpc>
              <a:spcBef>
                <a:spcPct val="0"/>
              </a:spcBef>
            </a:pPr>
            <a:r>
              <a:rPr lang="en-US" sz="2599">
                <a:solidFill>
                  <a:srgbClr val="FFFFFF"/>
                </a:solidFill>
                <a:latin typeface="Arsenal"/>
              </a:rPr>
              <a:t>hissettirmeli, onları güdüleyen bir sosyal destek</a:t>
            </a:r>
          </a:p>
          <a:p>
            <a:pPr algn="ctr">
              <a:lnSpc>
                <a:spcPts val="3639"/>
              </a:lnSpc>
              <a:spcBef>
                <a:spcPct val="0"/>
              </a:spcBef>
            </a:pPr>
            <a:r>
              <a:rPr lang="en-US" sz="2599">
                <a:solidFill>
                  <a:srgbClr val="FFFFFF"/>
                </a:solidFill>
                <a:latin typeface="Arsenal"/>
              </a:rPr>
              <a:t>mekanizması görevi görmelidir.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E9D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67643">
            <a:off x="7636838" y="-1774355"/>
            <a:ext cx="3644245" cy="431271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015302">
            <a:off x="6028951" y="5193824"/>
            <a:ext cx="4681572" cy="3323916"/>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1210" y="1742436"/>
            <a:ext cx="640310" cy="595080"/>
          </a:xfrm>
          <a:prstGeom prst="rect">
            <a:avLst/>
          </a:prstGeom>
        </p:spPr>
      </p:pic>
      <p:sp>
        <p:nvSpPr>
          <p:cNvPr id="5" name="TextBox 5"/>
          <p:cNvSpPr txBox="1"/>
          <p:nvPr/>
        </p:nvSpPr>
        <p:spPr>
          <a:xfrm>
            <a:off x="411365" y="2612614"/>
            <a:ext cx="7848398" cy="2277111"/>
          </a:xfrm>
          <a:prstGeom prst="rect">
            <a:avLst/>
          </a:prstGeom>
        </p:spPr>
        <p:txBody>
          <a:bodyPr lIns="0" tIns="0" rIns="0" bIns="0" rtlCol="0" anchor="t">
            <a:spAutoFit/>
          </a:bodyPr>
          <a:lstStyle/>
          <a:p>
            <a:pPr algn="ctr">
              <a:lnSpc>
                <a:spcPts val="3639"/>
              </a:lnSpc>
              <a:spcBef>
                <a:spcPct val="0"/>
              </a:spcBef>
            </a:pPr>
            <a:r>
              <a:rPr lang="en-US" sz="2599">
                <a:solidFill>
                  <a:srgbClr val="000000"/>
                </a:solidFill>
                <a:latin typeface="Arsenal"/>
              </a:rPr>
              <a:t>Ev içinde kendi eşyalarının düzeni ve korunması, evin temizliği gibi konularda üzerine düşen görevleri yerine getirmesi ve öğrenci olarak evde ders çalışma sorumluluğu olduğunu bilmesi ve anlaması gerekir. Bunu sağladığınız takdirde sizin işinizi kolaylaştıracaktır. </a:t>
            </a:r>
          </a:p>
        </p:txBody>
      </p:sp>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0" y="5082887"/>
            <a:ext cx="2475347" cy="2232313"/>
          </a:xfrm>
          <a:prstGeom prst="rect">
            <a:avLst/>
          </a:prstGeom>
        </p:spPr>
      </p:pic>
      <p:sp>
        <p:nvSpPr>
          <p:cNvPr id="7" name="TextBox 7"/>
          <p:cNvSpPr txBox="1"/>
          <p:nvPr/>
        </p:nvSpPr>
        <p:spPr>
          <a:xfrm>
            <a:off x="938968" y="214630"/>
            <a:ext cx="5593016" cy="976630"/>
          </a:xfrm>
          <a:prstGeom prst="rect">
            <a:avLst/>
          </a:prstGeom>
        </p:spPr>
        <p:txBody>
          <a:bodyPr lIns="0" tIns="0" rIns="0" bIns="0" rtlCol="0" anchor="t">
            <a:spAutoFit/>
          </a:bodyPr>
          <a:lstStyle/>
          <a:p>
            <a:pPr algn="ctr">
              <a:lnSpc>
                <a:spcPts val="3920"/>
              </a:lnSpc>
            </a:pPr>
            <a:r>
              <a:rPr lang="en-US" sz="2800">
                <a:solidFill>
                  <a:srgbClr val="000000"/>
                </a:solidFill>
                <a:latin typeface="Ananias"/>
              </a:rPr>
              <a:t>BAŞARIYA ULAŞMADA AİLELERE ÖNERİLER</a:t>
            </a:r>
          </a:p>
        </p:txBody>
      </p:sp>
      <p:sp>
        <p:nvSpPr>
          <p:cNvPr id="8" name="TextBox 8"/>
          <p:cNvSpPr txBox="1"/>
          <p:nvPr/>
        </p:nvSpPr>
        <p:spPr>
          <a:xfrm>
            <a:off x="731520" y="1704061"/>
            <a:ext cx="4232553" cy="548005"/>
          </a:xfrm>
          <a:prstGeom prst="rect">
            <a:avLst/>
          </a:prstGeom>
        </p:spPr>
        <p:txBody>
          <a:bodyPr lIns="0" tIns="0" rIns="0" bIns="0" rtlCol="0" anchor="t">
            <a:spAutoFit/>
          </a:bodyPr>
          <a:lstStyle/>
          <a:p>
            <a:pPr algn="ctr">
              <a:lnSpc>
                <a:spcPts val="3920"/>
              </a:lnSpc>
            </a:pPr>
            <a:r>
              <a:rPr lang="en-US" sz="2800">
                <a:solidFill>
                  <a:srgbClr val="000000"/>
                </a:solidFill>
                <a:latin typeface="Agrandir Tight Medium"/>
              </a:rPr>
              <a:t>Sorumluluk Bilincinin Verilmesi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E9D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12506">
            <a:off x="-2760208" y="3686674"/>
            <a:ext cx="4895941" cy="579401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06208">
            <a:off x="8242789" y="-1918726"/>
            <a:ext cx="4531920" cy="5300491"/>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1210" y="646070"/>
            <a:ext cx="640310" cy="595080"/>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657695" y="2269773"/>
            <a:ext cx="2443258" cy="5045427"/>
          </a:xfrm>
          <a:prstGeom prst="rect">
            <a:avLst/>
          </a:prstGeom>
        </p:spPr>
      </p:pic>
      <p:sp>
        <p:nvSpPr>
          <p:cNvPr id="6" name="TextBox 6"/>
          <p:cNvSpPr txBox="1"/>
          <p:nvPr/>
        </p:nvSpPr>
        <p:spPr>
          <a:xfrm>
            <a:off x="731520" y="607695"/>
            <a:ext cx="8147804" cy="548005"/>
          </a:xfrm>
          <a:prstGeom prst="rect">
            <a:avLst/>
          </a:prstGeom>
        </p:spPr>
        <p:txBody>
          <a:bodyPr lIns="0" tIns="0" rIns="0" bIns="0" rtlCol="0" anchor="t">
            <a:spAutoFit/>
          </a:bodyPr>
          <a:lstStyle/>
          <a:p>
            <a:pPr algn="ctr">
              <a:lnSpc>
                <a:spcPts val="3920"/>
              </a:lnSpc>
            </a:pPr>
            <a:r>
              <a:rPr lang="en-US" sz="2800">
                <a:solidFill>
                  <a:srgbClr val="000000"/>
                </a:solidFill>
                <a:latin typeface="Agrandir Tight Medium"/>
              </a:rPr>
              <a:t>Çocuğu Araç Olarak Görmek "Ben Olamadım Bari O Olsun"</a:t>
            </a:r>
          </a:p>
        </p:txBody>
      </p:sp>
      <p:sp>
        <p:nvSpPr>
          <p:cNvPr id="7" name="TextBox 7"/>
          <p:cNvSpPr txBox="1"/>
          <p:nvPr/>
        </p:nvSpPr>
        <p:spPr>
          <a:xfrm>
            <a:off x="731520" y="2212623"/>
            <a:ext cx="6493200" cy="2277111"/>
          </a:xfrm>
          <a:prstGeom prst="rect">
            <a:avLst/>
          </a:prstGeom>
        </p:spPr>
        <p:txBody>
          <a:bodyPr lIns="0" tIns="0" rIns="0" bIns="0" rtlCol="0" anchor="t">
            <a:spAutoFit/>
          </a:bodyPr>
          <a:lstStyle/>
          <a:p>
            <a:pPr algn="ctr">
              <a:lnSpc>
                <a:spcPts val="3639"/>
              </a:lnSpc>
              <a:spcBef>
                <a:spcPct val="0"/>
              </a:spcBef>
            </a:pPr>
            <a:r>
              <a:rPr lang="en-US" sz="2599">
                <a:solidFill>
                  <a:srgbClr val="000000"/>
                </a:solidFill>
                <a:latin typeface="Arsenal"/>
              </a:rPr>
              <a:t>Hepimizin hayalleri vardır. Bu hayaller bazen gerçekleşirken bazen de hayat şartlarından dolayı gerçekleşemeyebilir.</a:t>
            </a:r>
          </a:p>
          <a:p>
            <a:pPr algn="ctr">
              <a:lnSpc>
                <a:spcPts val="3639"/>
              </a:lnSpc>
              <a:spcBef>
                <a:spcPct val="0"/>
              </a:spcBef>
            </a:pPr>
            <a:r>
              <a:rPr lang="en-US" sz="2599">
                <a:solidFill>
                  <a:srgbClr val="000000"/>
                </a:solidFill>
                <a:latin typeface="Arsenal"/>
              </a:rPr>
              <a:t>Gerçekleştiremediğimiz hayalleri, çocuğumuzdan beklemek doğru değildir.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A352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608595">
            <a:off x="7996394" y="4522936"/>
            <a:ext cx="3708806" cy="438912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756871">
            <a:off x="-1892962" y="-1244487"/>
            <a:ext cx="3708806" cy="438912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822298" y="652533"/>
            <a:ext cx="640310" cy="595080"/>
          </a:xfrm>
          <a:prstGeom prst="rect">
            <a:avLst/>
          </a:prstGeom>
        </p:spPr>
      </p:pic>
      <p:sp>
        <p:nvSpPr>
          <p:cNvPr id="5" name="TextBox 5"/>
          <p:cNvSpPr txBox="1"/>
          <p:nvPr/>
        </p:nvSpPr>
        <p:spPr>
          <a:xfrm>
            <a:off x="4872038" y="3334067"/>
            <a:ext cx="9525" cy="580390"/>
          </a:xfrm>
          <a:prstGeom prst="rect">
            <a:avLst/>
          </a:prstGeom>
        </p:spPr>
        <p:txBody>
          <a:bodyPr lIns="0" tIns="0" rIns="0" bIns="0" rtlCol="0" anchor="t">
            <a:spAutoFit/>
          </a:bodyPr>
          <a:lstStyle/>
          <a:p>
            <a:pPr algn="ctr">
              <a:lnSpc>
                <a:spcPts val="4759"/>
              </a:lnSpc>
            </a:pPr>
            <a:endParaRPr/>
          </a:p>
        </p:txBody>
      </p:sp>
      <p:sp>
        <p:nvSpPr>
          <p:cNvPr id="6" name="TextBox 6"/>
          <p:cNvSpPr txBox="1"/>
          <p:nvPr/>
        </p:nvSpPr>
        <p:spPr>
          <a:xfrm>
            <a:off x="1471419" y="2525772"/>
            <a:ext cx="7386748" cy="2729746"/>
          </a:xfrm>
          <a:prstGeom prst="rect">
            <a:avLst/>
          </a:prstGeom>
        </p:spPr>
        <p:txBody>
          <a:bodyPr lIns="0" tIns="0" rIns="0" bIns="0" rtlCol="0" anchor="t">
            <a:spAutoFit/>
          </a:bodyPr>
          <a:lstStyle/>
          <a:p>
            <a:pPr algn="ctr">
              <a:lnSpc>
                <a:spcPts val="3646"/>
              </a:lnSpc>
            </a:pPr>
            <a:r>
              <a:rPr lang="en-US" sz="2604">
                <a:solidFill>
                  <a:srgbClr val="FFFFFF"/>
                </a:solidFill>
                <a:latin typeface="Arsenal"/>
              </a:rPr>
              <a:t>Başarıda ölçü başkaları değil, çocuğumuzun kendisidir. Doğru olan başkalarıyla yarışmak yerine, çocuğun kendisiyle yarışmasıdır. Eğer çocuğumuz bugün, düne oranla olumlu bir değişim göstermişse bu başarı sayılmalıdır. </a:t>
            </a:r>
          </a:p>
          <a:p>
            <a:pPr algn="ctr">
              <a:lnSpc>
                <a:spcPts val="3646"/>
              </a:lnSpc>
            </a:pPr>
            <a:r>
              <a:rPr lang="en-US" sz="2604">
                <a:solidFill>
                  <a:srgbClr val="FFFFFF"/>
                </a:solidFill>
                <a:latin typeface="Arsenal"/>
              </a:rPr>
              <a:t>Çocuğunuzu başkalarıyla kıyaslamaktan kaçınmalısınız.</a:t>
            </a:r>
          </a:p>
        </p:txBody>
      </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0" y="4411256"/>
            <a:ext cx="1165112" cy="2926080"/>
          </a:xfrm>
          <a:prstGeom prst="rect">
            <a:avLst/>
          </a:prstGeom>
        </p:spPr>
      </p:pic>
      <p:sp>
        <p:nvSpPr>
          <p:cNvPr id="8" name="TextBox 8"/>
          <p:cNvSpPr txBox="1"/>
          <p:nvPr/>
        </p:nvSpPr>
        <p:spPr>
          <a:xfrm>
            <a:off x="2688531" y="614158"/>
            <a:ext cx="4952524" cy="548005"/>
          </a:xfrm>
          <a:prstGeom prst="rect">
            <a:avLst/>
          </a:prstGeom>
        </p:spPr>
        <p:txBody>
          <a:bodyPr lIns="0" tIns="0" rIns="0" bIns="0" rtlCol="0" anchor="t">
            <a:spAutoFit/>
          </a:bodyPr>
          <a:lstStyle/>
          <a:p>
            <a:pPr algn="ctr">
              <a:lnSpc>
                <a:spcPts val="3920"/>
              </a:lnSpc>
            </a:pPr>
            <a:r>
              <a:rPr lang="en-US" sz="2800">
                <a:solidFill>
                  <a:srgbClr val="FFFFFF"/>
                </a:solidFill>
                <a:latin typeface="Agrandir Tight Medium"/>
              </a:rPr>
              <a:t>Çocuğun Başkalarıyla Kıyaslanması</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E9D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860649">
            <a:off x="7809925" y="-1644809"/>
            <a:ext cx="4488034" cy="531128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860649">
            <a:off x="-2667768" y="3928039"/>
            <a:ext cx="4488034" cy="5311283"/>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52286" y="713292"/>
            <a:ext cx="640310" cy="59508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86927">
            <a:off x="3537078" y="3157351"/>
            <a:ext cx="2575228" cy="6497135"/>
          </a:xfrm>
          <a:prstGeom prst="rect">
            <a:avLst/>
          </a:prstGeom>
        </p:spPr>
      </p:pic>
      <p:sp>
        <p:nvSpPr>
          <p:cNvPr id="6" name="TextBox 6"/>
          <p:cNvSpPr txBox="1"/>
          <p:nvPr/>
        </p:nvSpPr>
        <p:spPr>
          <a:xfrm>
            <a:off x="1241713" y="674918"/>
            <a:ext cx="5446872" cy="1043305"/>
          </a:xfrm>
          <a:prstGeom prst="rect">
            <a:avLst/>
          </a:prstGeom>
        </p:spPr>
        <p:txBody>
          <a:bodyPr lIns="0" tIns="0" rIns="0" bIns="0" rtlCol="0" anchor="t">
            <a:spAutoFit/>
          </a:bodyPr>
          <a:lstStyle/>
          <a:p>
            <a:pPr algn="ctr">
              <a:lnSpc>
                <a:spcPts val="3920"/>
              </a:lnSpc>
            </a:pPr>
            <a:r>
              <a:rPr lang="en-US" sz="2800">
                <a:solidFill>
                  <a:srgbClr val="000000"/>
                </a:solidFill>
                <a:latin typeface="Agrandir Tight Medium"/>
              </a:rPr>
              <a:t>Yardım  İstediğinde Destekleyici Olmak</a:t>
            </a:r>
          </a:p>
          <a:p>
            <a:pPr algn="ctr">
              <a:lnSpc>
                <a:spcPts val="3920"/>
              </a:lnSpc>
            </a:pPr>
            <a:endParaRPr lang="en-US" sz="2800">
              <a:solidFill>
                <a:srgbClr val="000000"/>
              </a:solidFill>
              <a:latin typeface="Agrandir Tight Medium"/>
            </a:endParaRPr>
          </a:p>
        </p:txBody>
      </p:sp>
      <p:sp>
        <p:nvSpPr>
          <p:cNvPr id="7" name="TextBox 7"/>
          <p:cNvSpPr txBox="1"/>
          <p:nvPr/>
        </p:nvSpPr>
        <p:spPr>
          <a:xfrm>
            <a:off x="872441" y="1545021"/>
            <a:ext cx="8387074" cy="2277111"/>
          </a:xfrm>
          <a:prstGeom prst="rect">
            <a:avLst/>
          </a:prstGeom>
        </p:spPr>
        <p:txBody>
          <a:bodyPr lIns="0" tIns="0" rIns="0" bIns="0" rtlCol="0" anchor="t">
            <a:spAutoFit/>
          </a:bodyPr>
          <a:lstStyle/>
          <a:p>
            <a:pPr algn="ctr">
              <a:lnSpc>
                <a:spcPts val="3639"/>
              </a:lnSpc>
              <a:spcBef>
                <a:spcPct val="0"/>
              </a:spcBef>
            </a:pPr>
            <a:r>
              <a:rPr lang="en-US" sz="2599">
                <a:solidFill>
                  <a:srgbClr val="000000"/>
                </a:solidFill>
                <a:latin typeface="Arsenal"/>
              </a:rPr>
              <a:t>Ev ödevi yapmanın öğrencinin başarısı için önemli olduğunu unutmayın. Sizin için TV izlemek, onun çarpım tablosunu öğrenmesinden daha önemli olmamalıdır. </a:t>
            </a:r>
          </a:p>
          <a:p>
            <a:pPr algn="ctr">
              <a:lnSpc>
                <a:spcPts val="3639"/>
              </a:lnSpc>
              <a:spcBef>
                <a:spcPct val="0"/>
              </a:spcBef>
            </a:pPr>
            <a:endParaRPr lang="en-US" sz="2599">
              <a:solidFill>
                <a:srgbClr val="000000"/>
              </a:solidFill>
              <a:latin typeface="Arsenal"/>
            </a:endParaRPr>
          </a:p>
          <a:p>
            <a:pPr algn="ctr">
              <a:lnSpc>
                <a:spcPts val="3639"/>
              </a:lnSpc>
              <a:spcBef>
                <a:spcPct val="0"/>
              </a:spcBef>
            </a:pPr>
            <a:r>
              <a:rPr lang="en-US" sz="2599">
                <a:solidFill>
                  <a:srgbClr val="000000"/>
                </a:solidFill>
                <a:latin typeface="Arsenal"/>
              </a:rPr>
              <a:t>Ders çalışma saatlerinde, öğrencinin televizyon seyretmesini istemiyorsanız sizin de o saatte televizyon seyretmemeniz veya en azından öğrencinin televizyonun sesinden rahatsız olmaması gerekir. </a:t>
            </a:r>
          </a:p>
        </p:txBody>
      </p:sp>
      <p:sp>
        <p:nvSpPr>
          <p:cNvPr id="8" name="TextBox 8"/>
          <p:cNvSpPr txBox="1"/>
          <p:nvPr/>
        </p:nvSpPr>
        <p:spPr>
          <a:xfrm>
            <a:off x="731520" y="5934114"/>
            <a:ext cx="8387074" cy="895985"/>
          </a:xfrm>
          <a:prstGeom prst="rect">
            <a:avLst/>
          </a:prstGeom>
        </p:spPr>
        <p:txBody>
          <a:bodyPr lIns="0" tIns="0" rIns="0" bIns="0" rtlCol="0" anchor="t">
            <a:spAutoFit/>
          </a:bodyPr>
          <a:lstStyle/>
          <a:p>
            <a:pPr algn="ctr">
              <a:lnSpc>
                <a:spcPts val="3640"/>
              </a:lnSpc>
            </a:pPr>
            <a:r>
              <a:rPr lang="en-US" sz="2600">
                <a:solidFill>
                  <a:srgbClr val="000000"/>
                </a:solidFill>
                <a:latin typeface="Arsenal"/>
              </a:rPr>
              <a:t>Bu süreçte çocuğunuza engel değil, </a:t>
            </a:r>
          </a:p>
          <a:p>
            <a:pPr algn="ctr">
              <a:lnSpc>
                <a:spcPts val="3640"/>
              </a:lnSpc>
            </a:pPr>
            <a:r>
              <a:rPr lang="en-US" sz="2600">
                <a:solidFill>
                  <a:srgbClr val="000000"/>
                </a:solidFill>
                <a:latin typeface="Arsenal"/>
              </a:rPr>
              <a:t>destek olmalısınız.</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E9D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159571">
            <a:off x="-676829" y="5343667"/>
            <a:ext cx="3708806" cy="438912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25248">
            <a:off x="7716317" y="-1762089"/>
            <a:ext cx="3708806" cy="4389120"/>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841541" y="221890"/>
            <a:ext cx="640310" cy="59508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852160" y="5082053"/>
            <a:ext cx="3901440" cy="2233147"/>
          </a:xfrm>
          <a:prstGeom prst="rect">
            <a:avLst/>
          </a:prstGeom>
        </p:spPr>
      </p:pic>
      <p:sp>
        <p:nvSpPr>
          <p:cNvPr id="6" name="TextBox 6"/>
          <p:cNvSpPr txBox="1"/>
          <p:nvPr/>
        </p:nvSpPr>
        <p:spPr>
          <a:xfrm>
            <a:off x="2686608" y="183515"/>
            <a:ext cx="3409391" cy="471539"/>
          </a:xfrm>
          <a:prstGeom prst="rect">
            <a:avLst/>
          </a:prstGeom>
        </p:spPr>
        <p:txBody>
          <a:bodyPr wrap="square" lIns="0" tIns="0" rIns="0" bIns="0" rtlCol="0" anchor="t">
            <a:spAutoFit/>
          </a:bodyPr>
          <a:lstStyle/>
          <a:p>
            <a:pPr algn="ctr">
              <a:lnSpc>
                <a:spcPts val="3920"/>
              </a:lnSpc>
            </a:pPr>
            <a:r>
              <a:rPr lang="en-US" sz="2800" dirty="0">
                <a:solidFill>
                  <a:srgbClr val="000000"/>
                </a:solidFill>
                <a:latin typeface="Agrandir Tight Medium"/>
              </a:rPr>
              <a:t>SINIRLARI BİLMEK</a:t>
            </a:r>
          </a:p>
        </p:txBody>
      </p:sp>
      <p:sp>
        <p:nvSpPr>
          <p:cNvPr id="7" name="TextBox 7"/>
          <p:cNvSpPr txBox="1"/>
          <p:nvPr/>
        </p:nvSpPr>
        <p:spPr>
          <a:xfrm>
            <a:off x="923645" y="2156277"/>
            <a:ext cx="7193731" cy="1810385"/>
          </a:xfrm>
          <a:prstGeom prst="rect">
            <a:avLst/>
          </a:prstGeom>
        </p:spPr>
        <p:txBody>
          <a:bodyPr lIns="0" tIns="0" rIns="0" bIns="0" rtlCol="0" anchor="t">
            <a:spAutoFit/>
          </a:bodyPr>
          <a:lstStyle/>
          <a:p>
            <a:pPr algn="ctr">
              <a:lnSpc>
                <a:spcPts val="3640"/>
              </a:lnSpc>
            </a:pPr>
            <a:r>
              <a:rPr lang="en-US" sz="2600">
                <a:solidFill>
                  <a:srgbClr val="000000"/>
                </a:solidFill>
                <a:latin typeface="Arsenal"/>
              </a:rPr>
              <a:t>Her çocuğun zeka seviyesi, yetenekleri, ilgileri farklıdır.</a:t>
            </a:r>
          </a:p>
          <a:p>
            <a:pPr algn="ctr">
              <a:lnSpc>
                <a:spcPts val="3640"/>
              </a:lnSpc>
            </a:pPr>
            <a:r>
              <a:rPr lang="en-US" sz="2600">
                <a:solidFill>
                  <a:srgbClr val="000000"/>
                </a:solidFill>
                <a:latin typeface="Arsenal"/>
              </a:rPr>
              <a:t>Çocuğunuzdan yapabileceğinden fazlasını beklemek, onların kaygı düzeyini artıracaktır.</a:t>
            </a:r>
          </a:p>
          <a:p>
            <a:pPr algn="ctr">
              <a:lnSpc>
                <a:spcPts val="3640"/>
              </a:lnSpc>
            </a:pPr>
            <a:r>
              <a:rPr lang="en-US" sz="2600">
                <a:solidFill>
                  <a:srgbClr val="000000"/>
                </a:solidFill>
                <a:latin typeface="Arsenal"/>
              </a:rPr>
              <a:t>Onları ilgi ve yetenekleri dışındaki alanlara zorlamamak gerekir.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A352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01530">
            <a:off x="8688408" y="-703728"/>
            <a:ext cx="2544263" cy="3010962"/>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01530">
            <a:off x="-1099176" y="5961069"/>
            <a:ext cx="2544263" cy="3010962"/>
          </a:xfrm>
          <a:prstGeom prst="rect">
            <a:avLst/>
          </a:prstGeom>
        </p:spPr>
      </p:pic>
      <p:sp>
        <p:nvSpPr>
          <p:cNvPr id="4" name="TextBox 4"/>
          <p:cNvSpPr txBox="1"/>
          <p:nvPr/>
        </p:nvSpPr>
        <p:spPr>
          <a:xfrm>
            <a:off x="1378642" y="1321290"/>
            <a:ext cx="3750239" cy="262890"/>
          </a:xfrm>
          <a:prstGeom prst="rect">
            <a:avLst/>
          </a:prstGeom>
        </p:spPr>
        <p:txBody>
          <a:bodyPr lIns="0" tIns="0" rIns="0" bIns="0" rtlCol="0" anchor="t">
            <a:spAutoFit/>
          </a:bodyPr>
          <a:lstStyle/>
          <a:p>
            <a:pPr algn="ctr">
              <a:lnSpc>
                <a:spcPts val="2240"/>
              </a:lnSpc>
              <a:spcBef>
                <a:spcPct val="0"/>
              </a:spcBef>
            </a:pPr>
            <a:r>
              <a:rPr lang="en-US" sz="1600">
                <a:solidFill>
                  <a:srgbClr val="5A352C"/>
                </a:solidFill>
                <a:latin typeface="Arsenal"/>
              </a:rPr>
              <a:t>Presentations are communication tools.</a:t>
            </a:r>
          </a:p>
        </p:txBody>
      </p:sp>
      <p:sp>
        <p:nvSpPr>
          <p:cNvPr id="5" name="TextBox 5"/>
          <p:cNvSpPr txBox="1"/>
          <p:nvPr/>
        </p:nvSpPr>
        <p:spPr>
          <a:xfrm>
            <a:off x="1378642" y="2872255"/>
            <a:ext cx="3750239" cy="262890"/>
          </a:xfrm>
          <a:prstGeom prst="rect">
            <a:avLst/>
          </a:prstGeom>
        </p:spPr>
        <p:txBody>
          <a:bodyPr lIns="0" tIns="0" rIns="0" bIns="0" rtlCol="0" anchor="t">
            <a:spAutoFit/>
          </a:bodyPr>
          <a:lstStyle/>
          <a:p>
            <a:pPr algn="ctr">
              <a:lnSpc>
                <a:spcPts val="2240"/>
              </a:lnSpc>
              <a:spcBef>
                <a:spcPct val="0"/>
              </a:spcBef>
            </a:pPr>
            <a:r>
              <a:rPr lang="en-US" sz="1600">
                <a:solidFill>
                  <a:srgbClr val="5A352C"/>
                </a:solidFill>
                <a:latin typeface="Arsenal"/>
              </a:rPr>
              <a:t>Presentations are communication tools.</a:t>
            </a:r>
          </a:p>
        </p:txBody>
      </p:sp>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613451" y="221890"/>
            <a:ext cx="640310" cy="595080"/>
          </a:xfrm>
          <a:prstGeom prst="rect">
            <a:avLst/>
          </a:prstGeom>
        </p:spPr>
      </p:pic>
      <p:sp>
        <p:nvSpPr>
          <p:cNvPr id="7" name="TextBox 7"/>
          <p:cNvSpPr txBox="1"/>
          <p:nvPr/>
        </p:nvSpPr>
        <p:spPr>
          <a:xfrm>
            <a:off x="172955" y="1168325"/>
            <a:ext cx="8168652" cy="3648711"/>
          </a:xfrm>
          <a:prstGeom prst="rect">
            <a:avLst/>
          </a:prstGeom>
        </p:spPr>
        <p:txBody>
          <a:bodyPr lIns="0" tIns="0" rIns="0" bIns="0" rtlCol="0" anchor="t">
            <a:spAutoFit/>
          </a:bodyPr>
          <a:lstStyle/>
          <a:p>
            <a:pPr algn="ctr">
              <a:lnSpc>
                <a:spcPts val="3639"/>
              </a:lnSpc>
              <a:spcBef>
                <a:spcPct val="0"/>
              </a:spcBef>
            </a:pPr>
            <a:r>
              <a:rPr lang="en-US" sz="2599">
                <a:solidFill>
                  <a:srgbClr val="FFFFFF"/>
                </a:solidFill>
                <a:latin typeface="Arsenal"/>
              </a:rPr>
              <a:t>Okul yönetimi, öğretmenler ve rehberlik birimiyle de iş birliği içerisinde olmak gerekir.</a:t>
            </a:r>
          </a:p>
          <a:p>
            <a:pPr algn="ctr">
              <a:lnSpc>
                <a:spcPts val="3639"/>
              </a:lnSpc>
              <a:spcBef>
                <a:spcPct val="0"/>
              </a:spcBef>
            </a:pPr>
            <a:r>
              <a:rPr lang="en-US" sz="2599">
                <a:solidFill>
                  <a:srgbClr val="FFFFFF"/>
                </a:solidFill>
                <a:latin typeface="Arsenal"/>
              </a:rPr>
              <a:t>Çoğu zaman ailenin farkında olmadığı gelişim alanları, güçlü yönler öğretmenler tarafından fark edilmektedir.</a:t>
            </a:r>
          </a:p>
          <a:p>
            <a:pPr algn="ctr">
              <a:lnSpc>
                <a:spcPts val="3639"/>
              </a:lnSpc>
              <a:spcBef>
                <a:spcPct val="0"/>
              </a:spcBef>
            </a:pPr>
            <a:r>
              <a:rPr lang="en-US" sz="2599">
                <a:solidFill>
                  <a:srgbClr val="FFFFFF"/>
                </a:solidFill>
                <a:latin typeface="Arsenal"/>
              </a:rPr>
              <a:t>Rehberlik birimi ile iş birliği  çocuğun kariyer gelişimi ve hedef belirleme noktasında önemlidir. Akran zorbalığı, akademik başarısızlık nedenleri, sınav kaygısı, ergenlik sorunları noktasında da rehberlik birimi destek vermektedir. Ailenin okulla iletişim halinde olması okulunda çocukla ilgili farkındalığının artmasını sağlamaktadır. </a:t>
            </a:r>
          </a:p>
        </p:txBody>
      </p:sp>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332937" y="4890128"/>
            <a:ext cx="2420663" cy="2425072"/>
          </a:xfrm>
          <a:prstGeom prst="rect">
            <a:avLst/>
          </a:prstGeom>
        </p:spPr>
      </p:pic>
      <p:sp>
        <p:nvSpPr>
          <p:cNvPr id="9" name="TextBox 9"/>
          <p:cNvSpPr txBox="1"/>
          <p:nvPr/>
        </p:nvSpPr>
        <p:spPr>
          <a:xfrm>
            <a:off x="3395466" y="183515"/>
            <a:ext cx="2423874" cy="548005"/>
          </a:xfrm>
          <a:prstGeom prst="rect">
            <a:avLst/>
          </a:prstGeom>
        </p:spPr>
        <p:txBody>
          <a:bodyPr lIns="0" tIns="0" rIns="0" bIns="0" rtlCol="0" anchor="t">
            <a:spAutoFit/>
          </a:bodyPr>
          <a:lstStyle/>
          <a:p>
            <a:pPr algn="ctr">
              <a:lnSpc>
                <a:spcPts val="3920"/>
              </a:lnSpc>
            </a:pPr>
            <a:r>
              <a:rPr lang="en-US" sz="2800">
                <a:solidFill>
                  <a:srgbClr val="FFFFFF"/>
                </a:solidFill>
                <a:latin typeface="Agrandir Tight Medium"/>
              </a:rPr>
              <a:t>Okul- Aile İşbirliği</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59E8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5411686" y="226588"/>
            <a:ext cx="8683828" cy="7294416"/>
          </a:xfrm>
          <a:prstGeom prst="rect">
            <a:avLst/>
          </a:prstGeom>
        </p:spPr>
      </p:pic>
      <p:sp>
        <p:nvSpPr>
          <p:cNvPr id="3" name="TextBox 3"/>
          <p:cNvSpPr txBox="1"/>
          <p:nvPr/>
        </p:nvSpPr>
        <p:spPr>
          <a:xfrm>
            <a:off x="1694826" y="216534"/>
            <a:ext cx="3669983" cy="514986"/>
          </a:xfrm>
          <a:prstGeom prst="rect">
            <a:avLst/>
          </a:prstGeom>
        </p:spPr>
        <p:txBody>
          <a:bodyPr lIns="0" tIns="0" rIns="0" bIns="0" rtlCol="0" anchor="t">
            <a:spAutoFit/>
          </a:bodyPr>
          <a:lstStyle/>
          <a:p>
            <a:pPr algn="ctr">
              <a:lnSpc>
                <a:spcPts val="3639"/>
              </a:lnSpc>
              <a:spcBef>
                <a:spcPct val="0"/>
              </a:spcBef>
            </a:pPr>
            <a:r>
              <a:rPr lang="en-US" sz="2599">
                <a:solidFill>
                  <a:srgbClr val="000000"/>
                </a:solidFill>
                <a:latin typeface="Agrandir Tight Medium"/>
              </a:rPr>
              <a:t>Sevgiyi Koşulsuz Sunabilmek</a:t>
            </a:r>
          </a:p>
        </p:txBody>
      </p:sp>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54515" y="136440"/>
            <a:ext cx="640310" cy="595080"/>
          </a:xfrm>
          <a:prstGeom prst="rect">
            <a:avLst/>
          </a:prstGeom>
        </p:spPr>
      </p:pic>
      <p:sp>
        <p:nvSpPr>
          <p:cNvPr id="5" name="TextBox 5"/>
          <p:cNvSpPr txBox="1"/>
          <p:nvPr/>
        </p:nvSpPr>
        <p:spPr>
          <a:xfrm>
            <a:off x="115456" y="1442840"/>
            <a:ext cx="6828723" cy="2734311"/>
          </a:xfrm>
          <a:prstGeom prst="rect">
            <a:avLst/>
          </a:prstGeom>
        </p:spPr>
        <p:txBody>
          <a:bodyPr lIns="0" tIns="0" rIns="0" bIns="0" rtlCol="0" anchor="t">
            <a:spAutoFit/>
          </a:bodyPr>
          <a:lstStyle/>
          <a:p>
            <a:pPr algn="ctr">
              <a:lnSpc>
                <a:spcPts val="3639"/>
              </a:lnSpc>
              <a:spcBef>
                <a:spcPct val="0"/>
              </a:spcBef>
            </a:pPr>
            <a:r>
              <a:rPr lang="en-US" sz="2599">
                <a:solidFill>
                  <a:srgbClr val="000000"/>
                </a:solidFill>
                <a:latin typeface="Arsenal"/>
              </a:rPr>
              <a:t>Başarıyı olumsuz yönde etkileyen etkenlerden birisi çocuğun aile sevgisini koşullu olarak almasıdır. Burada koşuldan kasıt çocuğa gösterilen duygusal ve fiziksel sevginin çocuğun performansına dayalı olarak verilmesidir. “Ödevlerini yaparsan tabi ki birlikte oynayabiliriz.”, “Yemeğini yersen tabi ki seni severim.”, “Sen daha başarılı olursan ben de daha iyi bir anne olurum.” Gibi.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A352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241080">
            <a:off x="-2024401" y="-1076554"/>
            <a:ext cx="3708806" cy="4389120"/>
          </a:xfrm>
          <a:prstGeom prst="rect">
            <a:avLst/>
          </a:prstGeom>
        </p:spPr>
      </p:pic>
      <p:grpSp>
        <p:nvGrpSpPr>
          <p:cNvPr id="3" name="Group 3"/>
          <p:cNvGrpSpPr/>
          <p:nvPr/>
        </p:nvGrpSpPr>
        <p:grpSpPr>
          <a:xfrm>
            <a:off x="2005909" y="1402964"/>
            <a:ext cx="5960353" cy="4366407"/>
            <a:chOff x="0" y="0"/>
            <a:chExt cx="7947138" cy="5821876"/>
          </a:xfrm>
        </p:grpSpPr>
        <p:sp>
          <p:nvSpPr>
            <p:cNvPr id="4" name="TextBox 4"/>
            <p:cNvSpPr txBox="1"/>
            <p:nvPr/>
          </p:nvSpPr>
          <p:spPr>
            <a:xfrm>
              <a:off x="0" y="123825"/>
              <a:ext cx="7947138" cy="1137275"/>
            </a:xfrm>
            <a:prstGeom prst="rect">
              <a:avLst/>
            </a:prstGeom>
          </p:spPr>
          <p:txBody>
            <a:bodyPr lIns="0" tIns="0" rIns="0" bIns="0" rtlCol="0" anchor="t">
              <a:spAutoFit/>
            </a:bodyPr>
            <a:lstStyle/>
            <a:p>
              <a:pPr algn="ctr">
                <a:lnSpc>
                  <a:spcPts val="6206"/>
                </a:lnSpc>
              </a:pPr>
              <a:r>
                <a:rPr lang="en-US" sz="6206">
                  <a:solidFill>
                    <a:srgbClr val="FEE9D6"/>
                  </a:solidFill>
                  <a:latin typeface="Noto Serif Display Black"/>
                </a:rPr>
                <a:t>Sunum Akışı</a:t>
              </a:r>
            </a:p>
          </p:txBody>
        </p:sp>
        <p:sp>
          <p:nvSpPr>
            <p:cNvPr id="5" name="TextBox 5"/>
            <p:cNvSpPr txBox="1"/>
            <p:nvPr/>
          </p:nvSpPr>
          <p:spPr>
            <a:xfrm>
              <a:off x="329690" y="1507074"/>
              <a:ext cx="7287757" cy="4314802"/>
            </a:xfrm>
            <a:prstGeom prst="rect">
              <a:avLst/>
            </a:prstGeom>
          </p:spPr>
          <p:txBody>
            <a:bodyPr lIns="0" tIns="0" rIns="0" bIns="0" rtlCol="0" anchor="t">
              <a:spAutoFit/>
            </a:bodyPr>
            <a:lstStyle/>
            <a:p>
              <a:pPr marL="566886" lvl="1" indent="-283443">
                <a:lnSpc>
                  <a:spcPts val="3675"/>
                </a:lnSpc>
                <a:buFont typeface="Arial"/>
                <a:buChar char="•"/>
              </a:pPr>
              <a:r>
                <a:rPr lang="en-US" sz="2625" spc="26">
                  <a:solidFill>
                    <a:srgbClr val="FEE9D6"/>
                  </a:solidFill>
                  <a:latin typeface="Arsenal"/>
                </a:rPr>
                <a:t>Hedef Belirlemede Ailenin Etkisi</a:t>
              </a:r>
            </a:p>
            <a:p>
              <a:pPr marL="566886" lvl="1" indent="-283443">
                <a:lnSpc>
                  <a:spcPts val="3675"/>
                </a:lnSpc>
                <a:buFont typeface="Arial"/>
                <a:buChar char="•"/>
              </a:pPr>
              <a:r>
                <a:rPr lang="en-US" sz="2625" spc="26">
                  <a:solidFill>
                    <a:srgbClr val="FEE9D6"/>
                  </a:solidFill>
                  <a:latin typeface="Arsenal"/>
                </a:rPr>
                <a:t>Zaman Yönetiminde Aile Düşen Görevler</a:t>
              </a:r>
            </a:p>
            <a:p>
              <a:pPr marL="566886" lvl="1" indent="-283443">
                <a:lnSpc>
                  <a:spcPts val="3675"/>
                </a:lnSpc>
                <a:buFont typeface="Arial"/>
                <a:buChar char="•"/>
              </a:pPr>
              <a:r>
                <a:rPr lang="en-US" sz="2625" spc="26">
                  <a:solidFill>
                    <a:srgbClr val="FEE9D6"/>
                  </a:solidFill>
                  <a:latin typeface="Arsenal"/>
                </a:rPr>
                <a:t>Planlı Çalışmada Aile Desteği</a:t>
              </a:r>
            </a:p>
            <a:p>
              <a:pPr marL="566886" lvl="1" indent="-283443">
                <a:lnSpc>
                  <a:spcPts val="3675"/>
                </a:lnSpc>
                <a:buFont typeface="Arial"/>
                <a:buChar char="•"/>
              </a:pPr>
              <a:r>
                <a:rPr lang="en-US" sz="2625" spc="26">
                  <a:solidFill>
                    <a:srgbClr val="FEE9D6"/>
                  </a:solidFill>
                  <a:latin typeface="Arsenal"/>
                </a:rPr>
                <a:t>Sınav Kaygısı Yönetiminde Ailenin Rolü</a:t>
              </a:r>
            </a:p>
            <a:p>
              <a:pPr marL="566886" lvl="1" indent="-283443">
                <a:lnSpc>
                  <a:spcPts val="3675"/>
                </a:lnSpc>
                <a:buFont typeface="Arial"/>
                <a:buChar char="•"/>
              </a:pPr>
              <a:r>
                <a:rPr lang="en-US" sz="2625" spc="26">
                  <a:solidFill>
                    <a:srgbClr val="FEE9D6"/>
                  </a:solidFill>
                  <a:latin typeface="Arsenal"/>
                </a:rPr>
                <a:t>Başarıyı Destekleyen Aile Tutumları</a:t>
              </a:r>
            </a:p>
          </p:txBody>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272713">
            <a:off x="7899197" y="4389120"/>
            <a:ext cx="3708806" cy="438912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A352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657335">
            <a:off x="8183160" y="-1118942"/>
            <a:ext cx="3834338" cy="3220844"/>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2292159" y="5841815"/>
            <a:ext cx="3834338" cy="3220844"/>
          </a:xfrm>
          <a:prstGeom prst="rect">
            <a:avLst/>
          </a:prstGeom>
        </p:spPr>
      </p:pic>
      <p:sp>
        <p:nvSpPr>
          <p:cNvPr id="4" name="TextBox 4"/>
          <p:cNvSpPr txBox="1"/>
          <p:nvPr/>
        </p:nvSpPr>
        <p:spPr>
          <a:xfrm>
            <a:off x="209608" y="514758"/>
            <a:ext cx="7654449" cy="5020311"/>
          </a:xfrm>
          <a:prstGeom prst="rect">
            <a:avLst/>
          </a:prstGeom>
        </p:spPr>
        <p:txBody>
          <a:bodyPr lIns="0" tIns="0" rIns="0" bIns="0" rtlCol="0" anchor="t">
            <a:spAutoFit/>
          </a:bodyPr>
          <a:lstStyle/>
          <a:p>
            <a:pPr algn="ctr">
              <a:lnSpc>
                <a:spcPts val="3639"/>
              </a:lnSpc>
              <a:spcBef>
                <a:spcPct val="0"/>
              </a:spcBef>
            </a:pPr>
            <a:r>
              <a:rPr lang="en-US" sz="2599">
                <a:solidFill>
                  <a:srgbClr val="FFFFFF"/>
                </a:solidFill>
                <a:latin typeface="Arsenal"/>
              </a:rPr>
              <a:t>Çocuğa başarısızlık karşısında kırıklığa uğramadan olumlu yönde neler yapabileceği anlatılmalıdır. Başarısızlığın çocuğa ikinci bir şans verdiğini ve başarmak için neleri daha iyi yapabileceğini gösterdiği anlatılmalıdır.</a:t>
            </a:r>
          </a:p>
          <a:p>
            <a:pPr algn="ctr">
              <a:lnSpc>
                <a:spcPts val="3639"/>
              </a:lnSpc>
              <a:spcBef>
                <a:spcPct val="0"/>
              </a:spcBef>
            </a:pPr>
            <a:endParaRPr lang="en-US" sz="2599">
              <a:solidFill>
                <a:srgbClr val="FFFFFF"/>
              </a:solidFill>
              <a:latin typeface="Arsenal"/>
            </a:endParaRPr>
          </a:p>
          <a:p>
            <a:pPr algn="ctr">
              <a:lnSpc>
                <a:spcPts val="3639"/>
              </a:lnSpc>
              <a:spcBef>
                <a:spcPct val="0"/>
              </a:spcBef>
            </a:pPr>
            <a:r>
              <a:rPr lang="en-US" sz="2599">
                <a:solidFill>
                  <a:srgbClr val="FFFFFF"/>
                </a:solidFill>
                <a:latin typeface="Arsenal"/>
              </a:rPr>
              <a:t>Çocuk başarılı veya başarısız olduğunda ailenin çocuğa yönelik sevgisinden bir şey eksilmeyeceği çocuğa hissettirilmelidir. Böylece çocuk başarısızlıktan korkmayacak aksine ailesini mutlu edebilmek, gururlandırmak için daha çok motive olacaktır. Aksi halde sevgi başarıya koşullandırıldığında çocuk sadece başarısızlıktan değil ailenin sevgisinden mahrum kalmaktan da korkmaktadır.</a:t>
            </a:r>
          </a:p>
        </p:txBody>
      </p:sp>
      <p:pic>
        <p:nvPicPr>
          <p:cNvPr id="5" name="Picture 5"/>
          <p:cNvPicPr>
            <a:picLocks noChangeAspect="1"/>
          </p:cNvPicPr>
          <p:nvPr/>
        </p:nvPicPr>
        <p:blipFill>
          <a:blip r:embed="rId4"/>
          <a:srcRect/>
          <a:stretch>
            <a:fillRect/>
          </a:stretch>
        </p:blipFill>
        <p:spPr>
          <a:xfrm>
            <a:off x="6737967" y="5019549"/>
            <a:ext cx="3015633" cy="229565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E9D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62880">
            <a:off x="-4427807" y="333414"/>
            <a:ext cx="8959372" cy="7525872"/>
          </a:xfrm>
          <a:prstGeom prst="rect">
            <a:avLst/>
          </a:prstGeom>
        </p:spPr>
      </p:pic>
      <p:sp>
        <p:nvSpPr>
          <p:cNvPr id="3" name="TextBox 3"/>
          <p:cNvSpPr txBox="1"/>
          <p:nvPr/>
        </p:nvSpPr>
        <p:spPr>
          <a:xfrm>
            <a:off x="4872038" y="3479800"/>
            <a:ext cx="9525" cy="327025"/>
          </a:xfrm>
          <a:prstGeom prst="rect">
            <a:avLst/>
          </a:prstGeom>
        </p:spPr>
        <p:txBody>
          <a:bodyPr lIns="0" tIns="0" rIns="0" bIns="0" rtlCol="0" anchor="t">
            <a:spAutoFit/>
          </a:bodyPr>
          <a:lstStyle/>
          <a:p>
            <a:pPr algn="ctr">
              <a:lnSpc>
                <a:spcPts val="2600"/>
              </a:lnSpc>
              <a:spcBef>
                <a:spcPct val="0"/>
              </a:spcBef>
            </a:pPr>
            <a:endParaRPr/>
          </a:p>
        </p:txBody>
      </p:sp>
      <p:sp>
        <p:nvSpPr>
          <p:cNvPr id="4" name="TextBox 4"/>
          <p:cNvSpPr txBox="1"/>
          <p:nvPr/>
        </p:nvSpPr>
        <p:spPr>
          <a:xfrm>
            <a:off x="5140939" y="114575"/>
            <a:ext cx="3268249" cy="514985"/>
          </a:xfrm>
          <a:prstGeom prst="rect">
            <a:avLst/>
          </a:prstGeom>
        </p:spPr>
        <p:txBody>
          <a:bodyPr lIns="0" tIns="0" rIns="0" bIns="0" rtlCol="0" anchor="t">
            <a:spAutoFit/>
          </a:bodyPr>
          <a:lstStyle/>
          <a:p>
            <a:pPr algn="ctr">
              <a:lnSpc>
                <a:spcPts val="3640"/>
              </a:lnSpc>
            </a:pPr>
            <a:r>
              <a:rPr lang="en-US" sz="2600">
                <a:solidFill>
                  <a:srgbClr val="000000"/>
                </a:solidFill>
                <a:latin typeface="Agrandir Tight Medium"/>
              </a:rPr>
              <a:t>En Önemli Rol Model</a:t>
            </a:r>
          </a:p>
        </p:txBody>
      </p:sp>
      <p:sp>
        <p:nvSpPr>
          <p:cNvPr id="5" name="TextBox 5"/>
          <p:cNvSpPr txBox="1"/>
          <p:nvPr/>
        </p:nvSpPr>
        <p:spPr>
          <a:xfrm>
            <a:off x="3796527" y="976558"/>
            <a:ext cx="5957073" cy="5844965"/>
          </a:xfrm>
          <a:prstGeom prst="rect">
            <a:avLst/>
          </a:prstGeom>
        </p:spPr>
        <p:txBody>
          <a:bodyPr lIns="0" tIns="0" rIns="0" bIns="0" rtlCol="0" anchor="t">
            <a:spAutoFit/>
          </a:bodyPr>
          <a:lstStyle/>
          <a:p>
            <a:pPr algn="ctr">
              <a:lnSpc>
                <a:spcPts val="3147"/>
              </a:lnSpc>
            </a:pPr>
            <a:r>
              <a:rPr lang="en-US" sz="2248">
                <a:solidFill>
                  <a:srgbClr val="000000"/>
                </a:solidFill>
                <a:latin typeface="Open Sans"/>
              </a:rPr>
              <a:t>Çocuğun başarılı olması için ailenin de başarılı olması şart değildir. Ancak aile çocuğa başarı noktasında rol model olmak için sorumluluk alma, disiplinli çalışma, zamanı yönetme gibi konularda model olabilmelidir.</a:t>
            </a:r>
          </a:p>
          <a:p>
            <a:pPr algn="ctr">
              <a:lnSpc>
                <a:spcPts val="3147"/>
              </a:lnSpc>
            </a:pPr>
            <a:r>
              <a:rPr lang="en-US" sz="2248">
                <a:solidFill>
                  <a:srgbClr val="000000"/>
                </a:solidFill>
                <a:latin typeface="Open Sans"/>
              </a:rPr>
              <a:t>Ebeveynlerin kendi mesleklerine ve sorumluluklarına gösterdiği özen çocuğa örnek olur. Çünkü çocuğun mesleği de öğrenciliktir ve bu mesleği yaparken ebeveynlerini örnek alabilir. Zamanı verimli kullanan, işlerini zamanında yetiştiren, işine özenle giden ebeveyn çocuğunun başarısına katkı sağlar.</a:t>
            </a:r>
          </a:p>
          <a:p>
            <a:pPr algn="ctr">
              <a:lnSpc>
                <a:spcPts val="2406"/>
              </a:lnSpc>
            </a:pPr>
            <a:endParaRPr lang="en-US" sz="2248">
              <a:solidFill>
                <a:srgbClr val="000000"/>
              </a:solidFill>
              <a:latin typeface="Open Sans"/>
            </a:endParaRPr>
          </a:p>
        </p:txBody>
      </p:sp>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510975" y="136440"/>
            <a:ext cx="640310" cy="59508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A352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597782" y="-2416774"/>
            <a:ext cx="6848596" cy="8104847"/>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31520" y="433980"/>
            <a:ext cx="640310" cy="595080"/>
          </a:xfrm>
          <a:prstGeom prst="rect">
            <a:avLst/>
          </a:prstGeom>
        </p:spPr>
      </p:pic>
      <p:pic>
        <p:nvPicPr>
          <p:cNvPr id="4" name="Picture 4"/>
          <p:cNvPicPr>
            <a:picLocks noChangeAspect="1"/>
          </p:cNvPicPr>
          <p:nvPr/>
        </p:nvPicPr>
        <p:blipFill>
          <a:blip r:embed="rId6"/>
          <a:srcRect/>
          <a:stretch>
            <a:fillRect/>
          </a:stretch>
        </p:blipFill>
        <p:spPr>
          <a:xfrm>
            <a:off x="6895843" y="5249244"/>
            <a:ext cx="2731842" cy="2065956"/>
          </a:xfrm>
          <a:prstGeom prst="rect">
            <a:avLst/>
          </a:prstGeom>
        </p:spPr>
      </p:pic>
      <p:sp>
        <p:nvSpPr>
          <p:cNvPr id="5" name="TextBox 5"/>
          <p:cNvSpPr txBox="1"/>
          <p:nvPr/>
        </p:nvSpPr>
        <p:spPr>
          <a:xfrm>
            <a:off x="1454466" y="395605"/>
            <a:ext cx="2919174" cy="548005"/>
          </a:xfrm>
          <a:prstGeom prst="rect">
            <a:avLst/>
          </a:prstGeom>
        </p:spPr>
        <p:txBody>
          <a:bodyPr lIns="0" tIns="0" rIns="0" bIns="0" rtlCol="0" anchor="t">
            <a:spAutoFit/>
          </a:bodyPr>
          <a:lstStyle/>
          <a:p>
            <a:pPr algn="ctr">
              <a:lnSpc>
                <a:spcPts val="3920"/>
              </a:lnSpc>
            </a:pPr>
            <a:r>
              <a:rPr lang="en-US" sz="2800">
                <a:solidFill>
                  <a:srgbClr val="FFFFFF"/>
                </a:solidFill>
                <a:latin typeface="Agrandir Tight Medium"/>
              </a:rPr>
              <a:t>Araştırmalara Göre;</a:t>
            </a:r>
          </a:p>
        </p:txBody>
      </p:sp>
      <p:sp>
        <p:nvSpPr>
          <p:cNvPr id="6" name="TextBox 6"/>
          <p:cNvSpPr txBox="1"/>
          <p:nvPr/>
        </p:nvSpPr>
        <p:spPr>
          <a:xfrm>
            <a:off x="292295" y="1610059"/>
            <a:ext cx="5609126" cy="4096385"/>
          </a:xfrm>
          <a:prstGeom prst="rect">
            <a:avLst/>
          </a:prstGeom>
        </p:spPr>
        <p:txBody>
          <a:bodyPr lIns="0" tIns="0" rIns="0" bIns="0" rtlCol="0" anchor="t">
            <a:spAutoFit/>
          </a:bodyPr>
          <a:lstStyle/>
          <a:p>
            <a:pPr algn="ctr">
              <a:lnSpc>
                <a:spcPts val="3640"/>
              </a:lnSpc>
            </a:pPr>
            <a:r>
              <a:rPr lang="en-US" sz="2600">
                <a:solidFill>
                  <a:srgbClr val="FFFFFF"/>
                </a:solidFill>
                <a:latin typeface="Arsenal"/>
              </a:rPr>
              <a:t>Okul başarısının </a:t>
            </a:r>
            <a:r>
              <a:rPr lang="en-US" sz="2600">
                <a:solidFill>
                  <a:srgbClr val="FFFFFF"/>
                </a:solidFill>
                <a:latin typeface="Arsenal Bold"/>
              </a:rPr>
              <a:t>%50</a:t>
            </a:r>
            <a:r>
              <a:rPr lang="en-US" sz="2600">
                <a:solidFill>
                  <a:srgbClr val="FFFFFF"/>
                </a:solidFill>
                <a:latin typeface="Arsenal"/>
              </a:rPr>
              <a:t>’den fazlası ailenin </a:t>
            </a:r>
          </a:p>
          <a:p>
            <a:pPr algn="ctr">
              <a:lnSpc>
                <a:spcPts val="3640"/>
              </a:lnSpc>
            </a:pPr>
            <a:r>
              <a:rPr lang="en-US" sz="2600">
                <a:solidFill>
                  <a:srgbClr val="FFFFFF"/>
                </a:solidFill>
                <a:latin typeface="Arsenal"/>
              </a:rPr>
              <a:t>katkısıyla gerçekleşmektedir.</a:t>
            </a:r>
          </a:p>
          <a:p>
            <a:pPr algn="ctr">
              <a:lnSpc>
                <a:spcPts val="3640"/>
              </a:lnSpc>
            </a:pPr>
            <a:endParaRPr lang="en-US" sz="2600">
              <a:solidFill>
                <a:srgbClr val="FFFFFF"/>
              </a:solidFill>
              <a:latin typeface="Arsenal"/>
            </a:endParaRPr>
          </a:p>
          <a:p>
            <a:pPr algn="ctr">
              <a:lnSpc>
                <a:spcPts val="3640"/>
              </a:lnSpc>
            </a:pPr>
            <a:r>
              <a:rPr lang="en-US" sz="2600">
                <a:solidFill>
                  <a:srgbClr val="FFFFFF"/>
                </a:solidFill>
                <a:latin typeface="Arsenal"/>
              </a:rPr>
              <a:t>Okul başarısında;</a:t>
            </a:r>
          </a:p>
          <a:p>
            <a:pPr algn="ctr">
              <a:lnSpc>
                <a:spcPts val="3640"/>
              </a:lnSpc>
            </a:pPr>
            <a:r>
              <a:rPr lang="en-US" sz="2600">
                <a:solidFill>
                  <a:srgbClr val="FFFFFF"/>
                </a:solidFill>
                <a:latin typeface="Arsenal"/>
              </a:rPr>
              <a:t>Çocuğuna yakın ilgi gösteren</a:t>
            </a:r>
          </a:p>
          <a:p>
            <a:pPr algn="ctr">
              <a:lnSpc>
                <a:spcPts val="3640"/>
              </a:lnSpc>
            </a:pPr>
            <a:r>
              <a:rPr lang="en-US" sz="2600">
                <a:solidFill>
                  <a:srgbClr val="FFFFFF"/>
                </a:solidFill>
                <a:latin typeface="Arsenal"/>
              </a:rPr>
              <a:t>Çocuğunun çalışma ortamını düzenleyen, planlayan, </a:t>
            </a:r>
          </a:p>
          <a:p>
            <a:pPr algn="ctr">
              <a:lnSpc>
                <a:spcPts val="3640"/>
              </a:lnSpc>
            </a:pPr>
            <a:r>
              <a:rPr lang="en-US" sz="2600">
                <a:solidFill>
                  <a:srgbClr val="FFFFFF"/>
                </a:solidFill>
                <a:latin typeface="Arsenal"/>
              </a:rPr>
              <a:t>Çocuğunu yüreklendiren ailelerin çocuklarının akademik başarıları yüksektir.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EE9D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7899197" y="4827924"/>
            <a:ext cx="3708806" cy="438912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854403" y="-1935448"/>
            <a:ext cx="3708806" cy="4389120"/>
          </a:xfrm>
          <a:prstGeom prst="rect">
            <a:avLst/>
          </a:prstGeom>
        </p:spPr>
      </p:pic>
      <p:sp>
        <p:nvSpPr>
          <p:cNvPr id="4" name="TextBox 4"/>
          <p:cNvSpPr txBox="1"/>
          <p:nvPr/>
        </p:nvSpPr>
        <p:spPr>
          <a:xfrm>
            <a:off x="731520" y="2083435"/>
            <a:ext cx="8290560" cy="3024505"/>
          </a:xfrm>
          <a:prstGeom prst="rect">
            <a:avLst/>
          </a:prstGeom>
        </p:spPr>
        <p:txBody>
          <a:bodyPr lIns="0" tIns="0" rIns="0" bIns="0" rtlCol="0" anchor="t">
            <a:spAutoFit/>
          </a:bodyPr>
          <a:lstStyle/>
          <a:p>
            <a:pPr algn="ctr">
              <a:lnSpc>
                <a:spcPts val="3920"/>
              </a:lnSpc>
              <a:spcBef>
                <a:spcPct val="0"/>
              </a:spcBef>
            </a:pPr>
            <a:r>
              <a:rPr lang="en-US" sz="2800">
                <a:solidFill>
                  <a:srgbClr val="000000"/>
                </a:solidFill>
                <a:latin typeface="Agrandir Tight Medium"/>
              </a:rPr>
              <a:t>ÇOCUKLARINIZ; </a:t>
            </a:r>
          </a:p>
          <a:p>
            <a:pPr algn="ctr">
              <a:lnSpc>
                <a:spcPts val="3920"/>
              </a:lnSpc>
              <a:spcBef>
                <a:spcPct val="0"/>
              </a:spcBef>
            </a:pPr>
            <a:r>
              <a:rPr lang="en-US" sz="2800">
                <a:solidFill>
                  <a:srgbClr val="000000"/>
                </a:solidFill>
                <a:latin typeface="Agrandir Tight Medium"/>
              </a:rPr>
              <a:t> “ OKULDAKİ BAŞARI DURUMUM NASIL OLURSA OLSUN, EVE DÖNDÜĞÜMDE BENİ KUCAKLAYACAK İKİ KİŞİ HER ZAMAN VAR” </a:t>
            </a:r>
          </a:p>
          <a:p>
            <a:pPr algn="ctr">
              <a:lnSpc>
                <a:spcPts val="3920"/>
              </a:lnSpc>
              <a:spcBef>
                <a:spcPct val="0"/>
              </a:spcBef>
            </a:pPr>
            <a:r>
              <a:rPr lang="en-US" sz="2800">
                <a:solidFill>
                  <a:srgbClr val="000000"/>
                </a:solidFill>
                <a:latin typeface="Agrandir Tight Medium"/>
              </a:rPr>
              <a:t> şeklinde bir inanca ve düşünceye sahiplerse, kesinlikle daha başarılı olacaklardır.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A352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832197">
            <a:off x="4521532" y="730270"/>
            <a:ext cx="8274621" cy="5874981"/>
          </a:xfrm>
          <a:prstGeom prst="rect">
            <a:avLst/>
          </a:prstGeom>
        </p:spPr>
      </p:pic>
      <p:pic>
        <p:nvPicPr>
          <p:cNvPr id="3" name="Picture 3"/>
          <p:cNvPicPr>
            <a:picLocks noChangeAspect="1"/>
          </p:cNvPicPr>
          <p:nvPr/>
        </p:nvPicPr>
        <p:blipFill>
          <a:blip r:embed="rId4"/>
          <a:srcRect/>
          <a:stretch>
            <a:fillRect/>
          </a:stretch>
        </p:blipFill>
        <p:spPr>
          <a:xfrm>
            <a:off x="0" y="4888200"/>
            <a:ext cx="2585352" cy="2427000"/>
          </a:xfrm>
          <a:prstGeom prst="rect">
            <a:avLst/>
          </a:prstGeom>
        </p:spPr>
      </p:pic>
      <p:sp>
        <p:nvSpPr>
          <p:cNvPr id="4" name="TextBox 4"/>
          <p:cNvSpPr txBox="1"/>
          <p:nvPr/>
        </p:nvSpPr>
        <p:spPr>
          <a:xfrm>
            <a:off x="600177" y="1506019"/>
            <a:ext cx="6090191" cy="3448050"/>
          </a:xfrm>
          <a:prstGeom prst="rect">
            <a:avLst/>
          </a:prstGeom>
        </p:spPr>
        <p:txBody>
          <a:bodyPr lIns="0" tIns="0" rIns="0" bIns="0" rtlCol="0" anchor="t">
            <a:spAutoFit/>
          </a:bodyPr>
          <a:lstStyle/>
          <a:p>
            <a:pPr algn="ctr">
              <a:lnSpc>
                <a:spcPts val="4759"/>
              </a:lnSpc>
            </a:pPr>
            <a:r>
              <a:rPr lang="en-US" sz="3399">
                <a:solidFill>
                  <a:srgbClr val="FFFFFF"/>
                </a:solidFill>
                <a:latin typeface="Open Sans Italics"/>
              </a:rPr>
              <a:t>“Olumlu çocuk yetiştirmenin ilk şartı, olumlu anne-babadır. Hiç birimiz mükemmel değiliz o zaman onlardan mükemmel olmalarını bekleyemeyiz.”</a:t>
            </a:r>
          </a:p>
          <a:p>
            <a:pPr algn="ctr">
              <a:lnSpc>
                <a:spcPts val="3640"/>
              </a:lnSpc>
            </a:pPr>
            <a:endParaRPr lang="en-US" sz="3399">
              <a:solidFill>
                <a:srgbClr val="FFFFFF"/>
              </a:solidFill>
              <a:latin typeface="Open Sans Itali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E9D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28809">
            <a:off x="7563917" y="-2036278"/>
            <a:ext cx="3708806" cy="438912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28809">
            <a:off x="-1675982" y="5120640"/>
            <a:ext cx="3708806" cy="4389120"/>
          </a:xfrm>
          <a:prstGeom prst="rect">
            <a:avLst/>
          </a:prstGeom>
        </p:spPr>
      </p:pic>
      <p:sp>
        <p:nvSpPr>
          <p:cNvPr id="4" name="TextBox 4"/>
          <p:cNvSpPr txBox="1"/>
          <p:nvPr/>
        </p:nvSpPr>
        <p:spPr>
          <a:xfrm>
            <a:off x="-442287" y="2596389"/>
            <a:ext cx="8290560" cy="2734310"/>
          </a:xfrm>
          <a:prstGeom prst="rect">
            <a:avLst/>
          </a:prstGeom>
        </p:spPr>
        <p:txBody>
          <a:bodyPr lIns="0" tIns="0" rIns="0" bIns="0" rtlCol="0" anchor="t">
            <a:spAutoFit/>
          </a:bodyPr>
          <a:lstStyle/>
          <a:p>
            <a:pPr algn="ctr">
              <a:lnSpc>
                <a:spcPts val="3639"/>
              </a:lnSpc>
              <a:spcBef>
                <a:spcPct val="0"/>
              </a:spcBef>
            </a:pPr>
            <a:r>
              <a:rPr lang="en-US" sz="2599">
                <a:solidFill>
                  <a:srgbClr val="000000"/>
                </a:solidFill>
                <a:latin typeface="Arsenal"/>
              </a:rPr>
              <a:t>Çocuğun başarısında iç disiplin, verimli ders</a:t>
            </a:r>
          </a:p>
          <a:p>
            <a:pPr algn="ctr">
              <a:lnSpc>
                <a:spcPts val="3639"/>
              </a:lnSpc>
              <a:spcBef>
                <a:spcPct val="0"/>
              </a:spcBef>
            </a:pPr>
            <a:r>
              <a:rPr lang="en-US" sz="2599">
                <a:solidFill>
                  <a:srgbClr val="000000"/>
                </a:solidFill>
                <a:latin typeface="Arsenal"/>
              </a:rPr>
              <a:t>çalışma becerileri, etkin dinleme becerisi,</a:t>
            </a:r>
          </a:p>
          <a:p>
            <a:pPr algn="ctr">
              <a:lnSpc>
                <a:spcPts val="3639"/>
              </a:lnSpc>
              <a:spcBef>
                <a:spcPct val="0"/>
              </a:spcBef>
            </a:pPr>
            <a:r>
              <a:rPr lang="en-US" sz="2599">
                <a:solidFill>
                  <a:srgbClr val="000000"/>
                </a:solidFill>
                <a:latin typeface="Arsenal"/>
              </a:rPr>
              <a:t>motivasyon ve kişisel özellikler gibi</a:t>
            </a:r>
          </a:p>
          <a:p>
            <a:pPr algn="ctr">
              <a:lnSpc>
                <a:spcPts val="3639"/>
              </a:lnSpc>
              <a:spcBef>
                <a:spcPct val="0"/>
              </a:spcBef>
            </a:pPr>
            <a:r>
              <a:rPr lang="en-US" sz="2599">
                <a:solidFill>
                  <a:srgbClr val="000000"/>
                </a:solidFill>
                <a:latin typeface="Arsenal"/>
              </a:rPr>
              <a:t>etkenler önemli rol oynar. Bu etkenlerin</a:t>
            </a:r>
          </a:p>
          <a:p>
            <a:pPr algn="ctr">
              <a:lnSpc>
                <a:spcPts val="3639"/>
              </a:lnSpc>
              <a:spcBef>
                <a:spcPct val="0"/>
              </a:spcBef>
            </a:pPr>
            <a:r>
              <a:rPr lang="en-US" sz="2599">
                <a:solidFill>
                  <a:srgbClr val="000000"/>
                </a:solidFill>
                <a:latin typeface="Arsenal"/>
              </a:rPr>
              <a:t>desteklenmesinde anne baba olarak neler</a:t>
            </a:r>
          </a:p>
          <a:p>
            <a:pPr algn="ctr">
              <a:lnSpc>
                <a:spcPts val="3639"/>
              </a:lnSpc>
              <a:spcBef>
                <a:spcPct val="0"/>
              </a:spcBef>
            </a:pPr>
            <a:r>
              <a:rPr lang="en-US" sz="2599">
                <a:solidFill>
                  <a:srgbClr val="000000"/>
                </a:solidFill>
                <a:latin typeface="Arsenal"/>
              </a:rPr>
              <a:t>yapabileceğinizi inceleyelim.</a:t>
            </a:r>
          </a:p>
        </p:txBody>
      </p:sp>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195970" y="4541631"/>
            <a:ext cx="3901440" cy="2773569"/>
          </a:xfrm>
          <a:prstGeom prst="rect">
            <a:avLst/>
          </a:prstGeom>
        </p:spPr>
      </p:pic>
      <p:sp>
        <p:nvSpPr>
          <p:cNvPr id="6" name="TextBox 6"/>
          <p:cNvSpPr txBox="1"/>
          <p:nvPr/>
        </p:nvSpPr>
        <p:spPr>
          <a:xfrm>
            <a:off x="925027" y="943859"/>
            <a:ext cx="5555933" cy="1021080"/>
          </a:xfrm>
          <a:prstGeom prst="rect">
            <a:avLst/>
          </a:prstGeom>
        </p:spPr>
        <p:txBody>
          <a:bodyPr lIns="0" tIns="0" rIns="0" bIns="0" rtlCol="0" anchor="t">
            <a:spAutoFit/>
          </a:bodyPr>
          <a:lstStyle/>
          <a:p>
            <a:pPr algn="ctr">
              <a:lnSpc>
                <a:spcPts val="2730"/>
              </a:lnSpc>
            </a:pPr>
            <a:r>
              <a:rPr lang="en-US" sz="2100" spc="105">
                <a:solidFill>
                  <a:srgbClr val="000000"/>
                </a:solidFill>
                <a:latin typeface="Ananias Bold"/>
              </a:rPr>
              <a:t>ÖĞRENCININ AKADEMIK BAŞARISINI ETKILEYEN BIRÇOK UNSUR VARDIR.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E9D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442561">
            <a:off x="-1854403" y="-1463040"/>
            <a:ext cx="3708806" cy="438912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195260">
            <a:off x="8099921" y="4261898"/>
            <a:ext cx="3708806" cy="4389120"/>
          </a:xfrm>
          <a:prstGeom prst="rect">
            <a:avLst/>
          </a:prstGeom>
        </p:spPr>
      </p:pic>
      <p:sp>
        <p:nvSpPr>
          <p:cNvPr id="4" name="TextBox 4"/>
          <p:cNvSpPr txBox="1"/>
          <p:nvPr/>
        </p:nvSpPr>
        <p:spPr>
          <a:xfrm>
            <a:off x="3220848" y="674370"/>
            <a:ext cx="5801232" cy="976630"/>
          </a:xfrm>
          <a:prstGeom prst="rect">
            <a:avLst/>
          </a:prstGeom>
        </p:spPr>
        <p:txBody>
          <a:bodyPr lIns="0" tIns="0" rIns="0" bIns="0" rtlCol="0" anchor="t">
            <a:spAutoFit/>
          </a:bodyPr>
          <a:lstStyle/>
          <a:p>
            <a:pPr algn="ctr">
              <a:lnSpc>
                <a:spcPts val="3920"/>
              </a:lnSpc>
            </a:pPr>
            <a:r>
              <a:rPr lang="en-US" sz="2800">
                <a:solidFill>
                  <a:srgbClr val="5A352C"/>
                </a:solidFill>
                <a:latin typeface="Ananias"/>
              </a:rPr>
              <a:t>ÇOCUĞUNUZ BİR HEDEF BELİRLEDİ Mİ?</a:t>
            </a:r>
          </a:p>
        </p:txBody>
      </p:sp>
      <p:sp>
        <p:nvSpPr>
          <p:cNvPr id="5" name="TextBox 5"/>
          <p:cNvSpPr txBox="1"/>
          <p:nvPr/>
        </p:nvSpPr>
        <p:spPr>
          <a:xfrm>
            <a:off x="0" y="2477769"/>
            <a:ext cx="7966199" cy="4105911"/>
          </a:xfrm>
          <a:prstGeom prst="rect">
            <a:avLst/>
          </a:prstGeom>
        </p:spPr>
        <p:txBody>
          <a:bodyPr lIns="0" tIns="0" rIns="0" bIns="0" rtlCol="0" anchor="t">
            <a:spAutoFit/>
          </a:bodyPr>
          <a:lstStyle/>
          <a:p>
            <a:pPr algn="ctr">
              <a:lnSpc>
                <a:spcPts val="3639"/>
              </a:lnSpc>
              <a:spcBef>
                <a:spcPct val="0"/>
              </a:spcBef>
            </a:pPr>
            <a:r>
              <a:rPr lang="en-US" sz="2599">
                <a:solidFill>
                  <a:srgbClr val="000000"/>
                </a:solidFill>
                <a:latin typeface="Arsenal"/>
              </a:rPr>
              <a:t>Her öğrencinin geleceği</a:t>
            </a:r>
          </a:p>
          <a:p>
            <a:pPr algn="ctr">
              <a:lnSpc>
                <a:spcPts val="3639"/>
              </a:lnSpc>
              <a:spcBef>
                <a:spcPct val="0"/>
              </a:spcBef>
            </a:pPr>
            <a:r>
              <a:rPr lang="en-US" sz="2599">
                <a:solidFill>
                  <a:srgbClr val="000000"/>
                </a:solidFill>
                <a:latin typeface="Arsenal"/>
              </a:rPr>
              <a:t>ile ilgili hayalleri ve umutları olmalıdır. Sizin ise bu</a:t>
            </a:r>
          </a:p>
          <a:p>
            <a:pPr algn="ctr">
              <a:lnSpc>
                <a:spcPts val="3639"/>
              </a:lnSpc>
              <a:spcBef>
                <a:spcPct val="0"/>
              </a:spcBef>
            </a:pPr>
            <a:r>
              <a:rPr lang="en-US" sz="2599">
                <a:solidFill>
                  <a:srgbClr val="000000"/>
                </a:solidFill>
                <a:latin typeface="Arsenal"/>
              </a:rPr>
              <a:t>hayalleri ve umutları küçümsemeden,</a:t>
            </a:r>
          </a:p>
          <a:p>
            <a:pPr algn="ctr">
              <a:lnSpc>
                <a:spcPts val="3639"/>
              </a:lnSpc>
              <a:spcBef>
                <a:spcPct val="0"/>
              </a:spcBef>
            </a:pPr>
            <a:r>
              <a:rPr lang="en-US" sz="2599">
                <a:solidFill>
                  <a:srgbClr val="000000"/>
                </a:solidFill>
                <a:latin typeface="Arsenal"/>
              </a:rPr>
              <a:t>yargılamadan dinlemeniz, bu hayal ve umutların</a:t>
            </a:r>
          </a:p>
          <a:p>
            <a:pPr algn="ctr">
              <a:lnSpc>
                <a:spcPts val="3639"/>
              </a:lnSpc>
              <a:spcBef>
                <a:spcPct val="0"/>
              </a:spcBef>
            </a:pPr>
            <a:r>
              <a:rPr lang="en-US" sz="2599">
                <a:solidFill>
                  <a:srgbClr val="000000"/>
                </a:solidFill>
                <a:latin typeface="Arsenal"/>
              </a:rPr>
              <a:t>gerçekçi olması yönünde onları desteklemeniz çok</a:t>
            </a:r>
          </a:p>
          <a:p>
            <a:pPr algn="ctr">
              <a:lnSpc>
                <a:spcPts val="3639"/>
              </a:lnSpc>
              <a:spcBef>
                <a:spcPct val="0"/>
              </a:spcBef>
            </a:pPr>
            <a:r>
              <a:rPr lang="en-US" sz="2599">
                <a:solidFill>
                  <a:srgbClr val="000000"/>
                </a:solidFill>
                <a:latin typeface="Arsenal"/>
              </a:rPr>
              <a:t>önemlidir. </a:t>
            </a:r>
          </a:p>
          <a:p>
            <a:pPr algn="ctr">
              <a:lnSpc>
                <a:spcPts val="3639"/>
              </a:lnSpc>
              <a:spcBef>
                <a:spcPct val="0"/>
              </a:spcBef>
            </a:pPr>
            <a:endParaRPr lang="en-US" sz="2599">
              <a:solidFill>
                <a:srgbClr val="000000"/>
              </a:solidFill>
              <a:latin typeface="Arsenal"/>
            </a:endParaRPr>
          </a:p>
          <a:p>
            <a:pPr algn="ctr">
              <a:lnSpc>
                <a:spcPts val="3639"/>
              </a:lnSpc>
              <a:spcBef>
                <a:spcPct val="0"/>
              </a:spcBef>
            </a:pPr>
            <a:r>
              <a:rPr lang="en-US" sz="2599">
                <a:solidFill>
                  <a:srgbClr val="000000"/>
                </a:solidFill>
                <a:latin typeface="Arsenal"/>
              </a:rPr>
              <a:t>Ancak, hedeflerin çocuğunuzun seviyesinin çok üstünde veya çok altında olmamasına dikkat edilmelidir.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A352C"/>
        </a:solidFill>
        <a:effectLst/>
      </p:bgPr>
    </p:bg>
    <p:spTree>
      <p:nvGrpSpPr>
        <p:cNvPr id="1" name=""/>
        <p:cNvGrpSpPr/>
        <p:nvPr/>
      </p:nvGrpSpPr>
      <p:grpSpPr>
        <a:xfrm>
          <a:off x="0" y="0"/>
          <a:ext cx="0" cy="0"/>
          <a:chOff x="0" y="0"/>
          <a:chExt cx="0" cy="0"/>
        </a:xfrm>
      </p:grpSpPr>
      <p:sp>
        <p:nvSpPr>
          <p:cNvPr id="2" name="TextBox 2"/>
          <p:cNvSpPr txBox="1"/>
          <p:nvPr/>
        </p:nvSpPr>
        <p:spPr>
          <a:xfrm>
            <a:off x="2736351" y="4935432"/>
            <a:ext cx="4951644" cy="333375"/>
          </a:xfrm>
          <a:prstGeom prst="rect">
            <a:avLst/>
          </a:prstGeom>
        </p:spPr>
        <p:txBody>
          <a:bodyPr lIns="0" tIns="0" rIns="0" bIns="0" rtlCol="0" anchor="t">
            <a:spAutoFit/>
          </a:bodyPr>
          <a:lstStyle/>
          <a:p>
            <a:pPr algn="ctr">
              <a:lnSpc>
                <a:spcPts val="2600"/>
              </a:lnSpc>
            </a:pPr>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72978">
            <a:off x="-1854403" y="-1688626"/>
            <a:ext cx="3708806" cy="438912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72978">
            <a:off x="7899197" y="4567542"/>
            <a:ext cx="3708806" cy="4389120"/>
          </a:xfrm>
          <a:prstGeom prst="rect">
            <a:avLst/>
          </a:prstGeom>
        </p:spPr>
      </p:pic>
      <p:sp>
        <p:nvSpPr>
          <p:cNvPr id="5" name="TextBox 5"/>
          <p:cNvSpPr txBox="1"/>
          <p:nvPr/>
        </p:nvSpPr>
        <p:spPr>
          <a:xfrm>
            <a:off x="1158005" y="1324822"/>
            <a:ext cx="8108337" cy="3639185"/>
          </a:xfrm>
          <a:prstGeom prst="rect">
            <a:avLst/>
          </a:prstGeom>
        </p:spPr>
        <p:txBody>
          <a:bodyPr lIns="0" tIns="0" rIns="0" bIns="0" rtlCol="0" anchor="t">
            <a:spAutoFit/>
          </a:bodyPr>
          <a:lstStyle/>
          <a:p>
            <a:pPr algn="ctr">
              <a:lnSpc>
                <a:spcPts val="3640"/>
              </a:lnSpc>
              <a:spcBef>
                <a:spcPct val="0"/>
              </a:spcBef>
            </a:pPr>
            <a:r>
              <a:rPr lang="en-US" sz="2600">
                <a:solidFill>
                  <a:srgbClr val="FEE9D6"/>
                </a:solidFill>
                <a:latin typeface="Arsenal"/>
              </a:rPr>
              <a:t>Kendi seviyesinin çok üzerinde hedefler</a:t>
            </a:r>
          </a:p>
          <a:p>
            <a:pPr algn="ctr">
              <a:lnSpc>
                <a:spcPts val="3640"/>
              </a:lnSpc>
              <a:spcBef>
                <a:spcPct val="0"/>
              </a:spcBef>
            </a:pPr>
            <a:r>
              <a:rPr lang="en-US" sz="2600">
                <a:solidFill>
                  <a:srgbClr val="FEE9D6"/>
                </a:solidFill>
                <a:latin typeface="Arsenal"/>
              </a:rPr>
              <a:t>onun çaresizlik yaşamasına neden olurken,</a:t>
            </a:r>
          </a:p>
          <a:p>
            <a:pPr algn="ctr">
              <a:lnSpc>
                <a:spcPts val="3640"/>
              </a:lnSpc>
              <a:spcBef>
                <a:spcPct val="0"/>
              </a:spcBef>
            </a:pPr>
            <a:r>
              <a:rPr lang="en-US" sz="2600">
                <a:solidFill>
                  <a:srgbClr val="FEE9D6"/>
                </a:solidFill>
                <a:latin typeface="Arsenal"/>
              </a:rPr>
              <a:t>kendi seviyesinin çok altında kalan hedefler</a:t>
            </a:r>
          </a:p>
          <a:p>
            <a:pPr algn="ctr">
              <a:lnSpc>
                <a:spcPts val="3640"/>
              </a:lnSpc>
              <a:spcBef>
                <a:spcPct val="0"/>
              </a:spcBef>
            </a:pPr>
            <a:r>
              <a:rPr lang="en-US" sz="2600">
                <a:solidFill>
                  <a:srgbClr val="FEE9D6"/>
                </a:solidFill>
                <a:latin typeface="Arsenal"/>
              </a:rPr>
              <a:t>ise çalışma isteğinin azalmasına ve</a:t>
            </a:r>
          </a:p>
          <a:p>
            <a:pPr algn="ctr">
              <a:lnSpc>
                <a:spcPts val="3640"/>
              </a:lnSpc>
              <a:spcBef>
                <a:spcPct val="0"/>
              </a:spcBef>
            </a:pPr>
            <a:r>
              <a:rPr lang="en-US" sz="2600">
                <a:solidFill>
                  <a:srgbClr val="FEE9D6"/>
                </a:solidFill>
                <a:latin typeface="Arsenal"/>
              </a:rPr>
              <a:t>çalışmaya gereksinim duyulmamasına</a:t>
            </a:r>
          </a:p>
          <a:p>
            <a:pPr algn="ctr">
              <a:lnSpc>
                <a:spcPts val="3640"/>
              </a:lnSpc>
              <a:spcBef>
                <a:spcPct val="0"/>
              </a:spcBef>
            </a:pPr>
            <a:r>
              <a:rPr lang="en-US" sz="2600">
                <a:solidFill>
                  <a:srgbClr val="FEE9D6"/>
                </a:solidFill>
                <a:latin typeface="Arsenal"/>
              </a:rPr>
              <a:t>neden olur.</a:t>
            </a:r>
          </a:p>
          <a:p>
            <a:pPr algn="ctr">
              <a:lnSpc>
                <a:spcPts val="3640"/>
              </a:lnSpc>
              <a:spcBef>
                <a:spcPct val="0"/>
              </a:spcBef>
            </a:pPr>
            <a:endParaRPr lang="en-US" sz="2600">
              <a:solidFill>
                <a:srgbClr val="FEE9D6"/>
              </a:solidFill>
              <a:latin typeface="Arsenal"/>
            </a:endParaRPr>
          </a:p>
          <a:p>
            <a:pPr algn="ctr">
              <a:lnSpc>
                <a:spcPts val="3640"/>
              </a:lnSpc>
              <a:spcBef>
                <a:spcPct val="0"/>
              </a:spcBef>
            </a:pPr>
            <a:endParaRPr lang="en-US" sz="2600">
              <a:solidFill>
                <a:srgbClr val="FEE9D6"/>
              </a:solidFill>
              <a:latin typeface="Arsenal"/>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93652" y="4389120"/>
            <a:ext cx="2117418" cy="29260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E9D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11161">
            <a:off x="-1074280" y="4659559"/>
            <a:ext cx="4488034" cy="531128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69927">
            <a:off x="6283756" y="-3090655"/>
            <a:ext cx="4527917" cy="5358481"/>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279523">
            <a:off x="102255" y="130751"/>
            <a:ext cx="2574089" cy="2068681"/>
          </a:xfrm>
          <a:prstGeom prst="rect">
            <a:avLst/>
          </a:prstGeom>
        </p:spPr>
      </p:pic>
      <p:sp>
        <p:nvSpPr>
          <p:cNvPr id="5" name="TextBox 5"/>
          <p:cNvSpPr txBox="1"/>
          <p:nvPr/>
        </p:nvSpPr>
        <p:spPr>
          <a:xfrm>
            <a:off x="3166028" y="2287983"/>
            <a:ext cx="6864846" cy="4563111"/>
          </a:xfrm>
          <a:prstGeom prst="rect">
            <a:avLst/>
          </a:prstGeom>
        </p:spPr>
        <p:txBody>
          <a:bodyPr lIns="0" tIns="0" rIns="0" bIns="0" rtlCol="0" anchor="t">
            <a:spAutoFit/>
          </a:bodyPr>
          <a:lstStyle/>
          <a:p>
            <a:pPr algn="ctr">
              <a:lnSpc>
                <a:spcPts val="3639"/>
              </a:lnSpc>
              <a:spcBef>
                <a:spcPct val="0"/>
              </a:spcBef>
            </a:pPr>
            <a:r>
              <a:rPr lang="en-US" sz="2599">
                <a:solidFill>
                  <a:srgbClr val="000000"/>
                </a:solidFill>
                <a:latin typeface="Arsenal"/>
              </a:rPr>
              <a:t>• Bir diğer önemli nokta ise neden bu hedefe</a:t>
            </a:r>
          </a:p>
          <a:p>
            <a:pPr algn="ctr">
              <a:lnSpc>
                <a:spcPts val="3639"/>
              </a:lnSpc>
              <a:spcBef>
                <a:spcPct val="0"/>
              </a:spcBef>
            </a:pPr>
            <a:r>
              <a:rPr lang="en-US" sz="2599">
                <a:solidFill>
                  <a:srgbClr val="000000"/>
                </a:solidFill>
                <a:latin typeface="Arsenal"/>
              </a:rPr>
              <a:t>ulaşmak istediğini bilmesidir.</a:t>
            </a:r>
          </a:p>
          <a:p>
            <a:pPr algn="ctr">
              <a:lnSpc>
                <a:spcPts val="3639"/>
              </a:lnSpc>
              <a:spcBef>
                <a:spcPct val="0"/>
              </a:spcBef>
            </a:pPr>
            <a:endParaRPr lang="en-US" sz="2599">
              <a:solidFill>
                <a:srgbClr val="000000"/>
              </a:solidFill>
              <a:latin typeface="Arsenal"/>
            </a:endParaRPr>
          </a:p>
          <a:p>
            <a:pPr algn="ctr">
              <a:lnSpc>
                <a:spcPts val="3639"/>
              </a:lnSpc>
              <a:spcBef>
                <a:spcPct val="0"/>
              </a:spcBef>
            </a:pPr>
            <a:r>
              <a:rPr lang="en-US" sz="2599">
                <a:solidFill>
                  <a:srgbClr val="000000"/>
                </a:solidFill>
                <a:latin typeface="Arsenal"/>
              </a:rPr>
              <a:t> ✓ “Bu hedefe ulaşmayı neden</a:t>
            </a:r>
          </a:p>
          <a:p>
            <a:pPr algn="ctr">
              <a:lnSpc>
                <a:spcPts val="3639"/>
              </a:lnSpc>
              <a:spcBef>
                <a:spcPct val="0"/>
              </a:spcBef>
            </a:pPr>
            <a:r>
              <a:rPr lang="en-US" sz="2599">
                <a:solidFill>
                  <a:srgbClr val="000000"/>
                </a:solidFill>
                <a:latin typeface="Arsenal"/>
              </a:rPr>
              <a:t>istiyorum?”</a:t>
            </a:r>
          </a:p>
          <a:p>
            <a:pPr algn="ctr">
              <a:lnSpc>
                <a:spcPts val="3639"/>
              </a:lnSpc>
              <a:spcBef>
                <a:spcPct val="0"/>
              </a:spcBef>
            </a:pPr>
            <a:r>
              <a:rPr lang="en-US" sz="2599">
                <a:solidFill>
                  <a:srgbClr val="000000"/>
                </a:solidFill>
                <a:ea typeface="Arsenal"/>
              </a:rPr>
              <a:t>✓ “Benim için neden önemli?”</a:t>
            </a:r>
          </a:p>
          <a:p>
            <a:pPr algn="ctr">
              <a:lnSpc>
                <a:spcPts val="3639"/>
              </a:lnSpc>
              <a:spcBef>
                <a:spcPct val="0"/>
              </a:spcBef>
            </a:pPr>
            <a:r>
              <a:rPr lang="en-US" sz="2599">
                <a:solidFill>
                  <a:srgbClr val="000000"/>
                </a:solidFill>
                <a:latin typeface="Arsenal"/>
              </a:rPr>
              <a:t>sorularına cevap bulmasına</a:t>
            </a:r>
          </a:p>
          <a:p>
            <a:pPr algn="ctr">
              <a:lnSpc>
                <a:spcPts val="3639"/>
              </a:lnSpc>
              <a:spcBef>
                <a:spcPct val="0"/>
              </a:spcBef>
            </a:pPr>
            <a:r>
              <a:rPr lang="en-US" sz="2599">
                <a:solidFill>
                  <a:srgbClr val="000000"/>
                </a:solidFill>
                <a:latin typeface="Arsenal"/>
              </a:rPr>
              <a:t>hayat tecrübeniz ve onunla ilgili</a:t>
            </a:r>
          </a:p>
          <a:p>
            <a:pPr algn="ctr">
              <a:lnSpc>
                <a:spcPts val="3639"/>
              </a:lnSpc>
              <a:spcBef>
                <a:spcPct val="0"/>
              </a:spcBef>
            </a:pPr>
            <a:r>
              <a:rPr lang="en-US" sz="2599">
                <a:solidFill>
                  <a:srgbClr val="000000"/>
                </a:solidFill>
                <a:latin typeface="Arsenal"/>
              </a:rPr>
              <a:t>gözlemlerinizle destek</a:t>
            </a:r>
          </a:p>
          <a:p>
            <a:pPr algn="ctr">
              <a:lnSpc>
                <a:spcPts val="3639"/>
              </a:lnSpc>
              <a:spcBef>
                <a:spcPct val="0"/>
              </a:spcBef>
            </a:pPr>
            <a:r>
              <a:rPr lang="en-US" sz="2599">
                <a:solidFill>
                  <a:srgbClr val="000000"/>
                </a:solidFill>
                <a:latin typeface="Arsenal"/>
              </a:rPr>
              <a:t>olabilirsiniz.</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E9D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2104756" y="-2080240"/>
            <a:ext cx="4488034" cy="5311283"/>
          </a:xfrm>
          <a:prstGeom prst="rect">
            <a:avLst/>
          </a:prstGeom>
        </p:spPr>
      </p:pic>
      <p:pic>
        <p:nvPicPr>
          <p:cNvPr id="3" name="Picture 3"/>
          <p:cNvPicPr>
            <a:picLocks noChangeAspect="1"/>
          </p:cNvPicPr>
          <p:nvPr/>
        </p:nvPicPr>
        <p:blipFill>
          <a:blip r:embed="rId4"/>
          <a:srcRect/>
          <a:stretch>
            <a:fillRect/>
          </a:stretch>
        </p:blipFill>
        <p:spPr>
          <a:xfrm>
            <a:off x="2123807" y="4690414"/>
            <a:ext cx="6301418" cy="2417914"/>
          </a:xfrm>
          <a:prstGeom prst="rect">
            <a:avLst/>
          </a:prstGeom>
        </p:spPr>
      </p:pic>
      <p:sp>
        <p:nvSpPr>
          <p:cNvPr id="4" name="TextBox 4"/>
          <p:cNvSpPr txBox="1"/>
          <p:nvPr/>
        </p:nvSpPr>
        <p:spPr>
          <a:xfrm>
            <a:off x="2123807" y="564050"/>
            <a:ext cx="7077120" cy="481330"/>
          </a:xfrm>
          <a:prstGeom prst="rect">
            <a:avLst/>
          </a:prstGeom>
        </p:spPr>
        <p:txBody>
          <a:bodyPr lIns="0" tIns="0" rIns="0" bIns="0" rtlCol="0" anchor="t">
            <a:spAutoFit/>
          </a:bodyPr>
          <a:lstStyle/>
          <a:p>
            <a:pPr algn="ctr">
              <a:lnSpc>
                <a:spcPts val="3920"/>
              </a:lnSpc>
            </a:pPr>
            <a:r>
              <a:rPr lang="en-US" sz="2800">
                <a:solidFill>
                  <a:srgbClr val="000000"/>
                </a:solidFill>
                <a:latin typeface="Ananias"/>
              </a:rPr>
              <a:t>ZAMANINI YÖNETEBİLİYOR MU?</a:t>
            </a:r>
          </a:p>
        </p:txBody>
      </p:sp>
      <p:sp>
        <p:nvSpPr>
          <p:cNvPr id="5" name="TextBox 5"/>
          <p:cNvSpPr txBox="1"/>
          <p:nvPr/>
        </p:nvSpPr>
        <p:spPr>
          <a:xfrm>
            <a:off x="1801700" y="1474005"/>
            <a:ext cx="7220380" cy="2734310"/>
          </a:xfrm>
          <a:prstGeom prst="rect">
            <a:avLst/>
          </a:prstGeom>
        </p:spPr>
        <p:txBody>
          <a:bodyPr lIns="0" tIns="0" rIns="0" bIns="0" rtlCol="0" anchor="t">
            <a:spAutoFit/>
          </a:bodyPr>
          <a:lstStyle/>
          <a:p>
            <a:pPr algn="ctr">
              <a:lnSpc>
                <a:spcPts val="3639"/>
              </a:lnSpc>
            </a:pPr>
            <a:r>
              <a:rPr lang="en-US" sz="2599">
                <a:solidFill>
                  <a:srgbClr val="000000"/>
                </a:solidFill>
                <a:latin typeface="Arsenal"/>
              </a:rPr>
              <a:t>Çocuğunuz, henüz zamanı nasıl daha etkin kullanacağını bilmiyor olabilir. Bu sebeple;</a:t>
            </a:r>
          </a:p>
          <a:p>
            <a:pPr algn="ctr">
              <a:lnSpc>
                <a:spcPts val="3639"/>
              </a:lnSpc>
            </a:pPr>
            <a:endParaRPr lang="en-US" sz="2599">
              <a:solidFill>
                <a:srgbClr val="000000"/>
              </a:solidFill>
              <a:latin typeface="Arsenal"/>
            </a:endParaRPr>
          </a:p>
          <a:p>
            <a:pPr algn="ctr">
              <a:lnSpc>
                <a:spcPts val="3639"/>
              </a:lnSpc>
            </a:pPr>
            <a:r>
              <a:rPr lang="en-US" sz="2599">
                <a:solidFill>
                  <a:srgbClr val="000000"/>
                </a:solidFill>
                <a:latin typeface="Arsenal"/>
              </a:rPr>
              <a:t>Çocuğunuza günlük, haftalık ya da aylık yapılacaklar listesi hazırlamasında destek olabilirsiniz.</a:t>
            </a:r>
          </a:p>
          <a:p>
            <a:pPr algn="ctr">
              <a:lnSpc>
                <a:spcPts val="3639"/>
              </a:lnSpc>
            </a:pPr>
            <a:r>
              <a:rPr lang="en-US" sz="2599">
                <a:solidFill>
                  <a:srgbClr val="000000"/>
                </a:solidFill>
                <a:latin typeface="Arsenal"/>
              </a:rPr>
              <a:t>Birlikte, yapılacakları önem sırasına koyabilirsiniz.</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86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277556">
            <a:off x="-3887600" y="277714"/>
            <a:ext cx="9867557" cy="8288748"/>
          </a:xfrm>
          <a:prstGeom prst="rect">
            <a:avLst/>
          </a:prstGeom>
        </p:spPr>
      </p:pic>
      <p:sp>
        <p:nvSpPr>
          <p:cNvPr id="3" name="TextBox 3"/>
          <p:cNvSpPr txBox="1"/>
          <p:nvPr/>
        </p:nvSpPr>
        <p:spPr>
          <a:xfrm>
            <a:off x="3738509" y="126318"/>
            <a:ext cx="5799408" cy="1471930"/>
          </a:xfrm>
          <a:prstGeom prst="rect">
            <a:avLst/>
          </a:prstGeom>
        </p:spPr>
        <p:txBody>
          <a:bodyPr lIns="0" tIns="0" rIns="0" bIns="0" rtlCol="0" anchor="t">
            <a:spAutoFit/>
          </a:bodyPr>
          <a:lstStyle/>
          <a:p>
            <a:pPr algn="ctr">
              <a:lnSpc>
                <a:spcPts val="3920"/>
              </a:lnSpc>
            </a:pPr>
            <a:r>
              <a:rPr lang="en-US" sz="2800">
                <a:solidFill>
                  <a:srgbClr val="000000"/>
                </a:solidFill>
                <a:latin typeface="Ananias"/>
              </a:rPr>
              <a:t>ÇOK ÇALIŞMASINI DEĞİL, DÜZENLİ ÇALIŞMASINI TEŞVİK EDİN!</a:t>
            </a:r>
          </a:p>
        </p:txBody>
      </p:sp>
      <p:sp>
        <p:nvSpPr>
          <p:cNvPr id="4" name="TextBox 4"/>
          <p:cNvSpPr txBox="1"/>
          <p:nvPr/>
        </p:nvSpPr>
        <p:spPr>
          <a:xfrm>
            <a:off x="3224453" y="2122727"/>
            <a:ext cx="6313464" cy="1362711"/>
          </a:xfrm>
          <a:prstGeom prst="rect">
            <a:avLst/>
          </a:prstGeom>
        </p:spPr>
        <p:txBody>
          <a:bodyPr lIns="0" tIns="0" rIns="0" bIns="0" rtlCol="0" anchor="t">
            <a:spAutoFit/>
          </a:bodyPr>
          <a:lstStyle/>
          <a:p>
            <a:pPr algn="ctr">
              <a:lnSpc>
                <a:spcPts val="3639"/>
              </a:lnSpc>
              <a:spcBef>
                <a:spcPct val="0"/>
              </a:spcBef>
            </a:pPr>
            <a:r>
              <a:rPr lang="en-US" sz="2599">
                <a:solidFill>
                  <a:srgbClr val="000000"/>
                </a:solidFill>
                <a:latin typeface="Arsenal"/>
              </a:rPr>
              <a:t>Verimli çalışmak çok çalışmak değil, belirlenmiş amaçlar doğrultusunda etkili ve planlı çalışmaktır.</a:t>
            </a:r>
          </a:p>
        </p:txBody>
      </p:sp>
      <p:sp>
        <p:nvSpPr>
          <p:cNvPr id="5" name="TextBox 5"/>
          <p:cNvSpPr txBox="1"/>
          <p:nvPr/>
        </p:nvSpPr>
        <p:spPr>
          <a:xfrm>
            <a:off x="0" y="4009313"/>
            <a:ext cx="5260200" cy="2734311"/>
          </a:xfrm>
          <a:prstGeom prst="rect">
            <a:avLst/>
          </a:prstGeom>
        </p:spPr>
        <p:txBody>
          <a:bodyPr lIns="0" tIns="0" rIns="0" bIns="0" rtlCol="0" anchor="t">
            <a:spAutoFit/>
          </a:bodyPr>
          <a:lstStyle/>
          <a:p>
            <a:pPr algn="ctr">
              <a:lnSpc>
                <a:spcPts val="3639"/>
              </a:lnSpc>
              <a:spcBef>
                <a:spcPct val="0"/>
              </a:spcBef>
            </a:pPr>
            <a:endParaRPr/>
          </a:p>
          <a:p>
            <a:pPr algn="ctr">
              <a:lnSpc>
                <a:spcPts val="3639"/>
              </a:lnSpc>
              <a:spcBef>
                <a:spcPct val="0"/>
              </a:spcBef>
            </a:pPr>
            <a:r>
              <a:rPr lang="en-US" sz="2599">
                <a:solidFill>
                  <a:srgbClr val="000000"/>
                </a:solidFill>
                <a:latin typeface="Arsenal"/>
              </a:rPr>
              <a:t> Programa uyup uymadığını ona hissettirmeden takip edebilirsiniz. Zaman zaman programa uymakta zorlanabilir, bu hoşgörü ile karşılanarak programda yeniden  düzenlemeler yapılmalıdır.</a:t>
            </a:r>
          </a:p>
        </p:txBody>
      </p:sp>
      <p:sp>
        <p:nvSpPr>
          <p:cNvPr id="6" name="TextBox 6"/>
          <p:cNvSpPr txBox="1"/>
          <p:nvPr/>
        </p:nvSpPr>
        <p:spPr>
          <a:xfrm>
            <a:off x="4975286" y="3707101"/>
            <a:ext cx="4612793" cy="905511"/>
          </a:xfrm>
          <a:prstGeom prst="rect">
            <a:avLst/>
          </a:prstGeom>
        </p:spPr>
        <p:txBody>
          <a:bodyPr lIns="0" tIns="0" rIns="0" bIns="0" rtlCol="0" anchor="t">
            <a:spAutoFit/>
          </a:bodyPr>
          <a:lstStyle/>
          <a:p>
            <a:pPr algn="ctr">
              <a:lnSpc>
                <a:spcPts val="3639"/>
              </a:lnSpc>
              <a:spcBef>
                <a:spcPct val="0"/>
              </a:spcBef>
            </a:pPr>
            <a:r>
              <a:rPr lang="en-US" sz="2599">
                <a:solidFill>
                  <a:srgbClr val="000000"/>
                </a:solidFill>
                <a:latin typeface="Arsenal"/>
              </a:rPr>
              <a:t>Ders programına uyma konusunda çocuğunuzu destekleyebilirsiniz.</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E9D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217161">
            <a:off x="7732017" y="-1256091"/>
            <a:ext cx="2580127" cy="305340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040336" flipH="1">
            <a:off x="-744976" y="5380212"/>
            <a:ext cx="3390051" cy="2406936"/>
          </a:xfrm>
          <a:prstGeom prst="rect">
            <a:avLst/>
          </a:prstGeom>
        </p:spPr>
      </p:pic>
      <p:pic>
        <p:nvPicPr>
          <p:cNvPr id="4" name="Picture 4"/>
          <p:cNvPicPr>
            <a:picLocks noChangeAspect="1"/>
          </p:cNvPicPr>
          <p:nvPr/>
        </p:nvPicPr>
        <p:blipFill>
          <a:blip r:embed="rId6"/>
          <a:srcRect/>
          <a:stretch>
            <a:fillRect/>
          </a:stretch>
        </p:blipFill>
        <p:spPr>
          <a:xfrm>
            <a:off x="7282717" y="4930798"/>
            <a:ext cx="2470883" cy="2384402"/>
          </a:xfrm>
          <a:prstGeom prst="rect">
            <a:avLst/>
          </a:prstGeom>
        </p:spPr>
      </p:pic>
      <p:sp>
        <p:nvSpPr>
          <p:cNvPr id="5" name="TextBox 5"/>
          <p:cNvSpPr txBox="1"/>
          <p:nvPr/>
        </p:nvSpPr>
        <p:spPr>
          <a:xfrm>
            <a:off x="324921" y="251561"/>
            <a:ext cx="5029361" cy="1103630"/>
          </a:xfrm>
          <a:prstGeom prst="rect">
            <a:avLst/>
          </a:prstGeom>
        </p:spPr>
        <p:txBody>
          <a:bodyPr lIns="0" tIns="0" rIns="0" bIns="0" rtlCol="0" anchor="t">
            <a:spAutoFit/>
          </a:bodyPr>
          <a:lstStyle/>
          <a:p>
            <a:pPr algn="ctr">
              <a:lnSpc>
                <a:spcPts val="2730"/>
              </a:lnSpc>
            </a:pPr>
            <a:r>
              <a:rPr lang="en-US" sz="2100" spc="105">
                <a:solidFill>
                  <a:srgbClr val="E59E82"/>
                </a:solidFill>
                <a:latin typeface="Ananias Bold"/>
              </a:rPr>
              <a:t>ÇOCUĞUNUZA UYGUN BİR ÇALIŞMA ORTAMI HAZIRLAYIN!</a:t>
            </a:r>
          </a:p>
          <a:p>
            <a:pPr algn="ctr">
              <a:lnSpc>
                <a:spcPts val="3379"/>
              </a:lnSpc>
            </a:pPr>
            <a:endParaRPr lang="en-US" sz="2100" spc="105">
              <a:solidFill>
                <a:srgbClr val="E59E82"/>
              </a:solidFill>
              <a:latin typeface="Ananias Bold"/>
            </a:endParaRPr>
          </a:p>
        </p:txBody>
      </p:sp>
      <p:sp>
        <p:nvSpPr>
          <p:cNvPr id="6" name="TextBox 6"/>
          <p:cNvSpPr txBox="1"/>
          <p:nvPr/>
        </p:nvSpPr>
        <p:spPr>
          <a:xfrm>
            <a:off x="324921" y="1576070"/>
            <a:ext cx="7393184" cy="4563111"/>
          </a:xfrm>
          <a:prstGeom prst="rect">
            <a:avLst/>
          </a:prstGeom>
        </p:spPr>
        <p:txBody>
          <a:bodyPr lIns="0" tIns="0" rIns="0" bIns="0" rtlCol="0" anchor="t">
            <a:spAutoFit/>
          </a:bodyPr>
          <a:lstStyle/>
          <a:p>
            <a:pPr algn="ctr">
              <a:lnSpc>
                <a:spcPts val="3639"/>
              </a:lnSpc>
              <a:spcBef>
                <a:spcPct val="0"/>
              </a:spcBef>
            </a:pPr>
            <a:r>
              <a:rPr lang="en-US" sz="2599">
                <a:solidFill>
                  <a:srgbClr val="000000"/>
                </a:solidFill>
                <a:latin typeface="Arsenal"/>
              </a:rPr>
              <a:t>Çalışma ortamı düzenlenirken şunlara dikkat edilmelidir:</a:t>
            </a:r>
          </a:p>
          <a:p>
            <a:pPr algn="ctr">
              <a:lnSpc>
                <a:spcPts val="3639"/>
              </a:lnSpc>
              <a:spcBef>
                <a:spcPct val="0"/>
              </a:spcBef>
            </a:pPr>
            <a:endParaRPr lang="en-US" sz="2599">
              <a:solidFill>
                <a:srgbClr val="000000"/>
              </a:solidFill>
              <a:latin typeface="Arsenal"/>
            </a:endParaRPr>
          </a:p>
          <a:p>
            <a:pPr marL="561336" lvl="1" indent="-280668">
              <a:lnSpc>
                <a:spcPts val="3639"/>
              </a:lnSpc>
              <a:buFont typeface="Arial"/>
              <a:buChar char="•"/>
            </a:pPr>
            <a:r>
              <a:rPr lang="en-US" sz="2599">
                <a:solidFill>
                  <a:srgbClr val="000000"/>
                </a:solidFill>
                <a:latin typeface="Arsenal"/>
              </a:rPr>
              <a:t>Ortamın sessiz olması, dikkat dağıtacak unsurların olmaması ( televizyon, cep telefonu, misafir… )</a:t>
            </a:r>
          </a:p>
          <a:p>
            <a:pPr marL="561336" lvl="1" indent="-280668">
              <a:lnSpc>
                <a:spcPts val="3639"/>
              </a:lnSpc>
              <a:buFont typeface="Arial"/>
              <a:buChar char="•"/>
            </a:pPr>
            <a:r>
              <a:rPr lang="en-US" sz="2599">
                <a:solidFill>
                  <a:srgbClr val="000000"/>
                </a:solidFill>
                <a:latin typeface="Arsenal"/>
              </a:rPr>
              <a:t>Uygun çalışma masası ve sandalyenin olması.</a:t>
            </a:r>
          </a:p>
          <a:p>
            <a:pPr marL="561336" lvl="1" indent="-280668">
              <a:lnSpc>
                <a:spcPts val="3639"/>
              </a:lnSpc>
              <a:buFont typeface="Arial"/>
              <a:buChar char="•"/>
            </a:pPr>
            <a:r>
              <a:rPr lang="en-US" sz="2599">
                <a:solidFill>
                  <a:srgbClr val="000000"/>
                </a:solidFill>
                <a:latin typeface="Arsenal"/>
              </a:rPr>
              <a:t>Mekanda ısı ve ışığın yeterli olması.</a:t>
            </a:r>
          </a:p>
          <a:p>
            <a:pPr marL="561336" lvl="1" indent="-280668">
              <a:lnSpc>
                <a:spcPts val="3639"/>
              </a:lnSpc>
              <a:buFont typeface="Arial"/>
              <a:buChar char="•"/>
            </a:pPr>
            <a:r>
              <a:rPr lang="en-US" sz="2599">
                <a:solidFill>
                  <a:srgbClr val="000000"/>
                </a:solidFill>
                <a:latin typeface="Arsenal"/>
              </a:rPr>
              <a:t>Ortamın düzenli olması (ihtiyaç duyacağı çalışma materyallerinin yanında bulunması, dağınık olmaması )</a:t>
            </a:r>
          </a:p>
          <a:p>
            <a:pPr marL="561336" lvl="1" indent="-280668">
              <a:lnSpc>
                <a:spcPts val="3639"/>
              </a:lnSpc>
              <a:buFont typeface="Arial"/>
              <a:buChar char="•"/>
            </a:pPr>
            <a:r>
              <a:rPr lang="en-US" sz="2599">
                <a:solidFill>
                  <a:srgbClr val="000000"/>
                </a:solidFill>
                <a:latin typeface="Arsenal"/>
              </a:rPr>
              <a:t>Çalışma ortamının mümkünse sabit bir yer olması.</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1163</Words>
  <Application>Microsoft Office PowerPoint</Application>
  <PresentationFormat>Özel</PresentationFormat>
  <Paragraphs>129</Paragraphs>
  <Slides>24</Slides>
  <Notes>0</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24</vt:i4>
      </vt:variant>
    </vt:vector>
  </HeadingPairs>
  <TitlesOfParts>
    <vt:vector size="35" baseType="lpstr">
      <vt:lpstr>Arial</vt:lpstr>
      <vt:lpstr>Agrandir Tight Medium</vt:lpstr>
      <vt:lpstr>Open Sans</vt:lpstr>
      <vt:lpstr>Noto Serif Display Black</vt:lpstr>
      <vt:lpstr>Arsenal</vt:lpstr>
      <vt:lpstr>Arsenal Bold</vt:lpstr>
      <vt:lpstr>Ananias Bold</vt:lpstr>
      <vt:lpstr>Calibri</vt:lpstr>
      <vt:lpstr>Ananias</vt:lpstr>
      <vt:lpstr>Open Sans Italics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SINAV KAYGISI İLE BAŞ ETMEDE EBEVEYN ROLÜ</dc:title>
  <dc:creator>Beyza</dc:creator>
  <cp:lastModifiedBy>beyza uğuş</cp:lastModifiedBy>
  <cp:revision>0</cp:revision>
  <dcterms:created xsi:type="dcterms:W3CDTF">2006-08-16T00:00:00Z</dcterms:created>
  <dcterms:modified xsi:type="dcterms:W3CDTF">2022-09-14T09:27:07Z</dcterms:modified>
  <dc:identifier>DAE1IjQysIk</dc:identifier>
</cp:coreProperties>
</file>